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3"/>
  </p:notesMasterIdLst>
  <p:handoutMasterIdLst>
    <p:handoutMasterId r:id="rId64"/>
  </p:handoutMasterIdLst>
  <p:sldIdLst>
    <p:sldId id="510" r:id="rId2"/>
    <p:sldId id="772" r:id="rId3"/>
    <p:sldId id="773" r:id="rId4"/>
    <p:sldId id="775" r:id="rId5"/>
    <p:sldId id="776" r:id="rId6"/>
    <p:sldId id="777" r:id="rId7"/>
    <p:sldId id="778" r:id="rId8"/>
    <p:sldId id="781" r:id="rId9"/>
    <p:sldId id="784" r:id="rId10"/>
    <p:sldId id="785" r:id="rId11"/>
    <p:sldId id="585" r:id="rId12"/>
    <p:sldId id="550" r:id="rId13"/>
    <p:sldId id="551" r:id="rId14"/>
    <p:sldId id="627" r:id="rId15"/>
    <p:sldId id="629" r:id="rId16"/>
    <p:sldId id="631" r:id="rId17"/>
    <p:sldId id="633" r:id="rId18"/>
    <p:sldId id="634" r:id="rId19"/>
    <p:sldId id="635" r:id="rId20"/>
    <p:sldId id="636" r:id="rId21"/>
    <p:sldId id="637" r:id="rId22"/>
    <p:sldId id="639" r:id="rId23"/>
    <p:sldId id="640" r:id="rId24"/>
    <p:sldId id="645" r:id="rId25"/>
    <p:sldId id="646" r:id="rId26"/>
    <p:sldId id="647" r:id="rId27"/>
    <p:sldId id="648" r:id="rId28"/>
    <p:sldId id="649" r:id="rId29"/>
    <p:sldId id="650" r:id="rId30"/>
    <p:sldId id="652" r:id="rId31"/>
    <p:sldId id="653" r:id="rId32"/>
    <p:sldId id="654" r:id="rId33"/>
    <p:sldId id="655" r:id="rId34"/>
    <p:sldId id="656" r:id="rId35"/>
    <p:sldId id="657" r:id="rId36"/>
    <p:sldId id="658" r:id="rId37"/>
    <p:sldId id="660" r:id="rId38"/>
    <p:sldId id="786" r:id="rId39"/>
    <p:sldId id="787" r:id="rId40"/>
    <p:sldId id="788" r:id="rId41"/>
    <p:sldId id="789" r:id="rId42"/>
    <p:sldId id="790" r:id="rId43"/>
    <p:sldId id="791" r:id="rId44"/>
    <p:sldId id="792" r:id="rId45"/>
    <p:sldId id="793" r:id="rId46"/>
    <p:sldId id="794" r:id="rId47"/>
    <p:sldId id="795" r:id="rId48"/>
    <p:sldId id="796" r:id="rId49"/>
    <p:sldId id="797" r:id="rId50"/>
    <p:sldId id="798" r:id="rId51"/>
    <p:sldId id="799" r:id="rId52"/>
    <p:sldId id="800" r:id="rId53"/>
    <p:sldId id="801" r:id="rId54"/>
    <p:sldId id="802" r:id="rId55"/>
    <p:sldId id="803" r:id="rId56"/>
    <p:sldId id="804" r:id="rId57"/>
    <p:sldId id="805" r:id="rId58"/>
    <p:sldId id="806" r:id="rId59"/>
    <p:sldId id="807" r:id="rId60"/>
    <p:sldId id="808" r:id="rId61"/>
    <p:sldId id="809" r:id="rId62"/>
  </p:sldIdLst>
  <p:sldSz cx="9144000" cy="6858000" type="screen4x3"/>
  <p:notesSz cx="7099300" cy="10234613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FA12"/>
    <a:srgbClr val="FFFF99"/>
    <a:srgbClr val="FF0000"/>
    <a:srgbClr val="3399FF"/>
    <a:srgbClr val="99CCFF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929F9F4-4A8F-4326-A1B4-22849713DDAB}" styleName="Stile scuro 1 - Colore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68" autoAdjust="0"/>
    <p:restoredTop sz="87022" autoAdjust="0"/>
  </p:normalViewPr>
  <p:slideViewPr>
    <p:cSldViewPr>
      <p:cViewPr varScale="1">
        <p:scale>
          <a:sx n="74" d="100"/>
          <a:sy n="74" d="100"/>
        </p:scale>
        <p:origin x="144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8.xml"/><Relationship Id="rId2" Type="http://schemas.openxmlformats.org/officeDocument/2006/relationships/slide" Target="slides/slide17.xml"/><Relationship Id="rId1" Type="http://schemas.openxmlformats.org/officeDocument/2006/relationships/slide" Target="slides/slide1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F9C559A9-7B03-4C1E-AFF8-8E0BE5A12A8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eaLnBrk="1" hangingPunct="1"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611A604-0E62-491E-A4F4-F38120D100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eaLnBrk="1" hangingPunct="1">
              <a:defRPr sz="1300"/>
            </a:lvl1pPr>
          </a:lstStyle>
          <a:p>
            <a:pPr>
              <a:defRPr/>
            </a:pPr>
            <a:fld id="{5753CF8C-24DD-4EC3-B0EB-FFD459FA234B}" type="datetimeFigureOut">
              <a:rPr lang="it-IT"/>
              <a:pPr>
                <a:defRPr/>
              </a:pPr>
              <a:t>23/09/2021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838334E-2CE5-43DF-9331-D16F0339547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eaLnBrk="1" hangingPunct="1"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8C93FBD-0891-43A0-A4FE-BF9BEF4604F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fld id="{59BFC2F3-65A0-4714-87A7-B684D4992B08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73245717-35A6-4665-8372-16F13A75F4C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AE40E323-4633-496D-B322-B68DE769CF7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6564" name="Rectangle 4">
            <a:extLst>
              <a:ext uri="{FF2B5EF4-FFF2-40B4-BE49-F238E27FC236}">
                <a16:creationId xmlns:a16="http://schemas.microsoft.com/office/drawing/2014/main" id="{24E08583-DA2C-4483-8AE2-053F31F3ADFD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9" name="Rectangle 5">
            <a:extLst>
              <a:ext uri="{FF2B5EF4-FFF2-40B4-BE49-F238E27FC236}">
                <a16:creationId xmlns:a16="http://schemas.microsoft.com/office/drawing/2014/main" id="{0C53AF04-5CFD-4D41-870D-E668B974009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47110" name="Rectangle 6">
            <a:extLst>
              <a:ext uri="{FF2B5EF4-FFF2-40B4-BE49-F238E27FC236}">
                <a16:creationId xmlns:a16="http://schemas.microsoft.com/office/drawing/2014/main" id="{D65FD51E-61B9-4561-BA9F-91E7E47C447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7111" name="Rectangle 7">
            <a:extLst>
              <a:ext uri="{FF2B5EF4-FFF2-40B4-BE49-F238E27FC236}">
                <a16:creationId xmlns:a16="http://schemas.microsoft.com/office/drawing/2014/main" id="{B732953E-FD4B-47D4-932D-A35701E7E7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fld id="{2A6218A3-24AB-4E85-81A0-C7A97E200D7D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id="{63E002B6-4870-47FE-86D7-7F594D1947F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C4954EEE-6A4E-455F-942B-42B0636710E4}" type="slidenum">
              <a:rPr lang="it-IT" altLang="it-IT" sz="1300"/>
              <a:pPr algn="r" eaLnBrk="1" hangingPunct="1"/>
              <a:t>11</a:t>
            </a:fld>
            <a:endParaRPr lang="it-IT" altLang="it-IT" sz="1300"/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3697BDB2-53AA-41ED-AA5B-29E249EFA59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79F4B208-00AC-4A6E-A21A-56798F5DC0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5662ACDF-68B8-408C-9B7C-559CEAA09B3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990600" y="777875"/>
            <a:ext cx="5116513" cy="3836988"/>
          </a:xfrm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77AFF752-FA57-4951-8068-0EBC3BE8190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09613" y="4860925"/>
            <a:ext cx="5678487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101F44B9-7230-4764-9BFE-D2ACDC35DDD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990600" y="777875"/>
            <a:ext cx="5116513" cy="3836988"/>
          </a:xfrm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97FF40C8-05E4-4192-9FD8-9C425DE7F90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09613" y="4860925"/>
            <a:ext cx="5678487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F4A5AD9-5136-4069-AC22-AB80B2050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C99BEE5-508E-4E52-BB12-0F0A66A11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2D27077-F680-4009-A9E0-EBB86A6D0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7D4B6-F5EB-412C-AA18-7039A0303F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1482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D234365-07C2-4523-83F1-5F76506B3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F70021A-B210-49F8-AE26-6D65A6390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2EC7FDD-04A8-481A-AF99-25C2D0DF6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DB686B-47FB-4CC7-9BCE-37325EFC8D8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33422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39E0F7D-F9FA-4C28-805A-3E0B3AD57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966D308-BE41-4CCF-823E-35E261CC8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8A8A64F-4E41-4E5C-A7B7-9C06EBB94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0CEBA3-6F41-40EA-9113-48C8D87DB33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403610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6F38AEF-721E-48D5-884E-667439D1E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EDC8CD5-F6CC-4E85-AC60-463AD5C0C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23E84A-234A-4B63-A2EB-B6749C7AA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7367F1-9BD4-4FE1-8080-02C26F7BBF4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631068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6E6118BA-8EA1-43DC-9E85-1C1E3A690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CC22C046-ECAD-4DC1-9276-D0C1A99A3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98582D61-0F9B-4857-96A0-3881F2887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1A480-ABF4-40CC-87D5-08832135FD8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398974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Segnaposto data 3">
            <a:extLst>
              <a:ext uri="{FF2B5EF4-FFF2-40B4-BE49-F238E27FC236}">
                <a16:creationId xmlns:a16="http://schemas.microsoft.com/office/drawing/2014/main" id="{28B2FEDB-86C3-4FB8-B196-7833ED094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FDC58F0E-A103-4278-B202-5E069C177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E5DCE8F0-E264-4001-9C01-5FC1D733A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894F54-3139-4159-9D73-086097FAEF0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480447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00" b="1" i="0">
                <a:solidFill>
                  <a:srgbClr val="001F5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>
            <a:extLst>
              <a:ext uri="{FF2B5EF4-FFF2-40B4-BE49-F238E27FC236}">
                <a16:creationId xmlns:a16="http://schemas.microsoft.com/office/drawing/2014/main" id="{81E4778A-F81D-49B8-8B69-D0B6887321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A3ABDA71-5A10-45FD-8A6B-B2E3EA8CA54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CCCA9A4-8EED-43CF-B6D2-9EC3D47B7CF7}" type="datetimeFigureOut">
              <a:rPr lang="en-US"/>
              <a:pPr>
                <a:defRPr/>
              </a:pPr>
              <a:t>9/23/2021</a:t>
            </a:fld>
            <a:endParaRPr lang="en-US"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B333BBDC-CABD-4D61-9F85-2DF2F17B0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fld id="{6A55B786-CEA4-44C6-9C5B-D55C7E16982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518020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6079613F-CC58-45CA-84AE-7EFAF987F6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>
            <a:extLst>
              <a:ext uri="{FF2B5EF4-FFF2-40B4-BE49-F238E27FC236}">
                <a16:creationId xmlns:a16="http://schemas.microsoft.com/office/drawing/2014/main" id="{57B2D868-A0F5-4556-A1F4-D359DC7602A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4167D8F-22ED-491B-8102-9381E45BCB98}" type="datetimeFigureOut">
              <a:rPr lang="en-US"/>
              <a:pPr>
                <a:defRPr/>
              </a:pPr>
              <a:t>9/23/2021</a:t>
            </a:fld>
            <a:endParaRPr lang="en-US"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10BA326B-8348-4335-8F81-5D74D105D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fld id="{17FE9A4C-44E8-4D31-8AB4-B8B737C9AE4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58813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7FD75B2-F8E8-4C1E-A392-42E466F08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D28611D-2007-4F28-ADEE-E766E2DE0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BF73BFD-6E51-47DB-8210-EA233FD2B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B41BBA-F28B-4C4A-93C7-35D6EC37DF9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51020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27A0B96-7BFE-4BCA-A717-1BFB4FF50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D050AC2-75A7-42F2-A470-A31B9B9AD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2B91D7C-CA13-410A-A213-DB9AFF3F5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17AF19-F9AC-4619-9E0A-8C9E826972A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83073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42456216-06E5-4227-865A-06F0B5D57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CEFB592B-2AB5-45BE-A550-0D73ED465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5A9BE5A3-9F2A-4980-AD87-10C8D134E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9ADBF1-CF72-486C-A4A1-5555AE1373A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96416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EFF9D01C-9E91-4F88-9702-EF07DD3F6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B441A959-B62B-4507-ABAF-CAD9F2EA6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93ECFCBE-F6F9-403E-B7A0-3EC341AB7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F06F52-898D-40CF-A7AA-7A2B2B0B5E8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35275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>
            <a:extLst>
              <a:ext uri="{FF2B5EF4-FFF2-40B4-BE49-F238E27FC236}">
                <a16:creationId xmlns:a16="http://schemas.microsoft.com/office/drawing/2014/main" id="{2BC56B53-6343-4715-9BDC-74657C13D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12EA05D2-634C-4D7D-AD9A-90DFE3D7C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BF6A3DAB-DA10-4CDF-BC16-0DE8E094E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DD8B97-705A-462B-BC59-223B0BC1ED3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66439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>
            <a:extLst>
              <a:ext uri="{FF2B5EF4-FFF2-40B4-BE49-F238E27FC236}">
                <a16:creationId xmlns:a16="http://schemas.microsoft.com/office/drawing/2014/main" id="{D5A8A603-9ECC-4A66-8D74-A71780A0B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7979E297-79D5-4F90-99C4-8F4735599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>
            <a:extLst>
              <a:ext uri="{FF2B5EF4-FFF2-40B4-BE49-F238E27FC236}">
                <a16:creationId xmlns:a16="http://schemas.microsoft.com/office/drawing/2014/main" id="{229007D9-5001-4226-8AB2-3625377CC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2E8DC7-2DC3-4DE9-8978-90CB62DCF8C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00857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B1EBA6AC-D014-40F7-91A1-2E4DB1E30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47DA4587-CAF1-428F-B357-3FD8065C8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012544A3-37DB-492B-8F3B-C31F29265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337955-616D-4C49-9B64-9D1F21BAD9D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16139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050CBA58-8937-4B17-B45A-68B36631B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00724E74-5C23-4E18-9944-324010B8E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18481294-F7F0-4582-BE67-5834EFB9B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5AD11C-C553-48A3-A2D7-35D94E5EAD7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38395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1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egnaposto titolo 1">
            <a:extLst>
              <a:ext uri="{FF2B5EF4-FFF2-40B4-BE49-F238E27FC236}">
                <a16:creationId xmlns:a16="http://schemas.microsoft.com/office/drawing/2014/main" id="{5933E29F-10D3-47F9-9EC9-729D22F0913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2051" name="Segnaposto testo 2">
            <a:extLst>
              <a:ext uri="{FF2B5EF4-FFF2-40B4-BE49-F238E27FC236}">
                <a16:creationId xmlns:a16="http://schemas.microsoft.com/office/drawing/2014/main" id="{0566C965-CFBA-4D1C-8A81-42CAF89F796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B225922-DEE3-4246-A48B-FB0E8EE710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D9009A5-405C-43CE-9584-B73DD10E76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96B5DAB-5314-4AAC-8CF9-918DC7411C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76EA3AA4-7AC0-4972-8998-6C9D0287C23F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w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http://images.google.it/images?q=tbn:4YsOYJCrxfcJ:www.scame.com/images/sezioni/sez1b.jpg" TargetMode="External"/><Relationship Id="rId5" Type="http://schemas.openxmlformats.org/officeDocument/2006/relationships/image" Target="../media/image3.jpeg"/><Relationship Id="rId4" Type="http://schemas.openxmlformats.org/officeDocument/2006/relationships/image" Target="http://images.google.it/images?q=tbn:P4NHaJ13QdMJ:www.wwf.it/ambiente/energia.jpg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http://www.arbetslivsinstitutet.se/datorarbete/bilder/Ergo31.jpg" TargetMode="External"/><Relationship Id="rId7" Type="http://schemas.openxmlformats.org/officeDocument/2006/relationships/image" Target="http://www.arbetslivsinstitutet.se/datorarbete/bilder/Ergo29.jpg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http://www.arbetslivsinstitutet.se/datorarbete/bilder/Ergo28.jpg" TargetMode="External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http://www.arbetslivsinstitutet.se/datorarbete/bilder/Ergo17.jpg" TargetMode="External"/><Relationship Id="rId7" Type="http://schemas.openxmlformats.org/officeDocument/2006/relationships/image" Target="http://www.arbetslivsinstitutet.se/datorarbete/bilder/Ergo32b.jpg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http://www.arbetslivsinstitutet.se/datorarbete/bilder/Ergo30b.jpg" TargetMode="External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268" name="Text Box 4">
            <a:extLst>
              <a:ext uri="{FF2B5EF4-FFF2-40B4-BE49-F238E27FC236}">
                <a16:creationId xmlns:a16="http://schemas.microsoft.com/office/drawing/2014/main" id="{5DB0312C-F660-4A01-B510-E25560526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338" y="569913"/>
            <a:ext cx="8113712" cy="511175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LA SICUREZZA SUL LAVORO  I.S. «F. MORANO»</a:t>
            </a:r>
          </a:p>
        </p:txBody>
      </p:sp>
      <p:sp>
        <p:nvSpPr>
          <p:cNvPr id="4099" name="Text Box 4">
            <a:extLst>
              <a:ext uri="{FF2B5EF4-FFF2-40B4-BE49-F238E27FC236}">
                <a16:creationId xmlns:a16="http://schemas.microsoft.com/office/drawing/2014/main" id="{E270634B-D5FE-49E8-8212-7CC25DEE9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0" y="2614613"/>
            <a:ext cx="8421688" cy="2144712"/>
          </a:xfrm>
          <a:prstGeom prst="roundRect">
            <a:avLst>
              <a:gd name="adj" fmla="val 16667"/>
            </a:avLst>
          </a:prstGeom>
          <a:solidFill>
            <a:srgbClr val="DDA7FB"/>
          </a:solidFill>
          <a:ln w="9525" algn="ctr">
            <a:solidFill>
              <a:srgbClr val="4A7EBB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altLang="it-IT" sz="2000" b="1" dirty="0">
                <a:solidFill>
                  <a:srgbClr val="000000"/>
                </a:solidFill>
                <a:latin typeface="Tahoma" pitchFamily="34" charset="0"/>
              </a:rPr>
              <a:t>I RISCHI PER LA SICUREZZA SUL LAVORO LEGATI :</a:t>
            </a:r>
          </a:p>
          <a:p>
            <a:pPr>
              <a:defRPr/>
            </a:pPr>
            <a:endParaRPr lang="it-IT" altLang="it-IT" sz="2000" b="1" dirty="0">
              <a:latin typeface="Tahoma" pitchFamily="34" charset="0"/>
              <a:cs typeface="Tahoma" pitchFamily="34" charset="0"/>
            </a:endParaRPr>
          </a:p>
          <a:p>
            <a:pPr eaLnBrk="1" hangingPunct="1">
              <a:buFontTx/>
              <a:buChar char="•"/>
              <a:defRPr/>
            </a:pPr>
            <a:r>
              <a:rPr lang="it-IT" altLang="it-IT" sz="2000" b="1" dirty="0">
                <a:latin typeface="Tahoma" pitchFamily="34" charset="0"/>
              </a:rPr>
              <a:t>RISCHIO ELETTRICO</a:t>
            </a:r>
          </a:p>
          <a:p>
            <a:pPr eaLnBrk="1" hangingPunct="1">
              <a:buFontTx/>
              <a:buChar char="•"/>
              <a:defRPr/>
            </a:pPr>
            <a:r>
              <a:rPr lang="it-IT" altLang="it-IT" sz="2000" b="1" dirty="0">
                <a:latin typeface="Tahoma" pitchFamily="34" charset="0"/>
              </a:rPr>
              <a:t>VDT </a:t>
            </a:r>
          </a:p>
          <a:p>
            <a:pPr eaLnBrk="1" hangingPunct="1">
              <a:buFontTx/>
              <a:buChar char="•"/>
              <a:defRPr/>
            </a:pPr>
            <a:r>
              <a:rPr lang="it-IT" altLang="it-IT" sz="2000" b="1" dirty="0">
                <a:latin typeface="Tahoma" pitchFamily="34" charset="0"/>
              </a:rPr>
              <a:t>RISCHIO NELLE OFFICINE MECCANICHE</a:t>
            </a:r>
          </a:p>
          <a:p>
            <a:pPr eaLnBrk="1" hangingPunct="1">
              <a:buFontTx/>
              <a:buChar char="•"/>
              <a:defRPr/>
            </a:pPr>
            <a:endParaRPr lang="it-IT" altLang="it-IT" sz="2000" b="1" dirty="0">
              <a:latin typeface="Tahoma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Rectangle 17">
            <a:extLst>
              <a:ext uri="{FF2B5EF4-FFF2-40B4-BE49-F238E27FC236}">
                <a16:creationId xmlns:a16="http://schemas.microsoft.com/office/drawing/2014/main" id="{A8911AE8-D81E-462C-9661-39581F3913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88913"/>
            <a:ext cx="8135937" cy="457200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it-IT" sz="2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RISCHIO ELETTRICO</a:t>
            </a: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F49C376C-57A5-4412-BE7B-5159E719D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692150"/>
            <a:ext cx="8604250" cy="503238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it-IT" sz="2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EFFETTI DELLA CORRENTE ELETTRICA SUL CORPO UMANO </a:t>
            </a:r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C72594B3-7D8E-4366-9244-1EFAA7974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341438"/>
            <a:ext cx="6629400" cy="510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D9FD66F8-9254-4D2A-B63C-59E468081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2276475"/>
            <a:ext cx="7610475" cy="1585913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b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D.LGS. 81/2008 - TITOLO VII </a:t>
            </a:r>
          </a:p>
          <a:p>
            <a:pPr algn="ctr" eaLnBrk="1" hangingPunct="1">
              <a:defRPr/>
            </a:pPr>
            <a:r>
              <a:rPr lang="it-IT" sz="3200" b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ATTREZZATURE MUNITE DI VIDEOTERMINALI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>
            <a:extLst>
              <a:ext uri="{FF2B5EF4-FFF2-40B4-BE49-F238E27FC236}">
                <a16:creationId xmlns:a16="http://schemas.microsoft.com/office/drawing/2014/main" id="{05052824-7BD7-43A7-B5C2-4E67A0360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000250"/>
            <a:ext cx="8410575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>
              <a:lnSpc>
                <a:spcPct val="117000"/>
              </a:lnSpc>
              <a:spcBef>
                <a:spcPts val="638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it-IT" altLang="it-IT" sz="1800">
                <a:solidFill>
                  <a:srgbClr val="000066"/>
                </a:solidFill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  <a:p>
            <a:pPr eaLnBrk="1">
              <a:lnSpc>
                <a:spcPct val="117000"/>
              </a:lnSpc>
              <a:spcAft>
                <a:spcPts val="1425"/>
              </a:spcAft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it-IT" altLang="it-IT" sz="1800">
              <a:solidFill>
                <a:srgbClr val="000066"/>
              </a:solidFill>
              <a:latin typeface="Comic Sans MS" panose="030F0702030302020204" pitchFamily="66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EAD6A52A-65DE-4460-9204-9BE9812DD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196975"/>
            <a:ext cx="8435975" cy="4851400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2">
                  <a:tint val="50000"/>
                  <a:satMod val="300000"/>
                  <a:alpha val="5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</a:gra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defTabSz="449263" eaLnBrk="1">
              <a:lnSpc>
                <a:spcPct val="11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it-IT" sz="2000" dirty="0">
                <a:latin typeface="Tahoma" pitchFamily="34" charset="0"/>
                <a:cs typeface="Tahoma" pitchFamily="34" charset="0"/>
              </a:rPr>
              <a:t>Sono sostanzialmente tre:</a:t>
            </a:r>
          </a:p>
          <a:p>
            <a:pPr defTabSz="449263" eaLnBrk="1">
              <a:lnSpc>
                <a:spcPct val="11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endParaRPr lang="it-IT" sz="2000" dirty="0">
              <a:latin typeface="Tahoma" pitchFamily="34" charset="0"/>
              <a:cs typeface="Tahoma" pitchFamily="34" charset="0"/>
            </a:endParaRPr>
          </a:p>
          <a:p>
            <a:pPr defTabSz="449263" eaLnBrk="1">
              <a:lnSpc>
                <a:spcPct val="11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it-IT" sz="2000" dirty="0">
                <a:latin typeface="Tahoma" pitchFamily="34" charset="0"/>
                <a:cs typeface="Tahoma" pitchFamily="34" charset="0"/>
              </a:rPr>
              <a:t>1. l'affaticamento visivo connesso sia all'impegno degli occhi nelle diverse funzioni (fine discriminazione, accomodamento, movimento ecc.), sia dalle caratteristiche dello schermo, sia alle condizioni di illuminazione e microclimatiche;</a:t>
            </a:r>
          </a:p>
          <a:p>
            <a:pPr defTabSz="449263" eaLnBrk="1">
              <a:lnSpc>
                <a:spcPct val="11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endParaRPr lang="it-IT" sz="2000" dirty="0">
              <a:latin typeface="Tahoma" pitchFamily="34" charset="0"/>
              <a:cs typeface="Tahoma" pitchFamily="34" charset="0"/>
            </a:endParaRPr>
          </a:p>
          <a:p>
            <a:pPr defTabSz="449263" eaLnBrk="1">
              <a:lnSpc>
                <a:spcPct val="11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it-IT" sz="2000" dirty="0">
                <a:latin typeface="Tahoma" pitchFamily="34" charset="0"/>
                <a:cs typeface="Tahoma" pitchFamily="34" charset="0"/>
              </a:rPr>
              <a:t>2. i disturbi da posture incongrue, condizionate dagli arredi, dalla posizione assunta e dalla durata del lavoro;</a:t>
            </a:r>
          </a:p>
          <a:p>
            <a:pPr defTabSz="449263" eaLnBrk="1">
              <a:lnSpc>
                <a:spcPct val="11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endParaRPr lang="it-IT" sz="2000" dirty="0">
              <a:latin typeface="Tahoma" pitchFamily="34" charset="0"/>
              <a:cs typeface="Tahoma" pitchFamily="34" charset="0"/>
            </a:endParaRPr>
          </a:p>
          <a:p>
            <a:pPr defTabSz="449263" eaLnBrk="1">
              <a:lnSpc>
                <a:spcPct val="11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it-IT" sz="2000" dirty="0">
                <a:latin typeface="Tahoma" pitchFamily="34" charset="0"/>
                <a:cs typeface="Tahoma" pitchFamily="34" charset="0"/>
              </a:rPr>
              <a:t>3. il disagio psichico, che può essere influenzato dai contenuti della mansione (ripetitività, motivazione, ecc.), dal software, dal rumore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A3227CFA-6AAB-4EBD-BBDE-2BB295F0D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85738"/>
            <a:ext cx="8382000" cy="506412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I VIDEOTERMINALI – FATTORI </a:t>
            </a:r>
            <a:r>
              <a:rPr lang="it-IT" b="1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DI</a:t>
            </a:r>
            <a:r>
              <a:rPr lang="it-IT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RISCHIO</a:t>
            </a:r>
            <a:endParaRPr lang="it-IT" sz="2000" b="1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4">
            <a:extLst>
              <a:ext uri="{FF2B5EF4-FFF2-40B4-BE49-F238E27FC236}">
                <a16:creationId xmlns:a16="http://schemas.microsoft.com/office/drawing/2014/main" id="{BDA69AB4-3A1A-4AE3-8978-322CFDFD2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38" y="908050"/>
            <a:ext cx="7924800" cy="990600"/>
          </a:xfrm>
        </p:spPr>
        <p:txBody>
          <a:bodyPr lIns="90000" tIns="45000" rIns="90000" bIns="45000"/>
          <a:lstStyle/>
          <a:p>
            <a:pPr defTabSz="449263">
              <a:lnSpc>
                <a:spcPct val="11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it-IT" altLang="it-IT" sz="2000">
                <a:solidFill>
                  <a:srgbClr val="000066"/>
                </a:solidFill>
                <a:latin typeface="Comic Sans MS" panose="030F0702030302020204" pitchFamily="66" charset="0"/>
              </a:rPr>
              <a:t>La </a:t>
            </a:r>
            <a:r>
              <a:rPr lang="it-IT" altLang="it-IT" sz="2000">
                <a:solidFill>
                  <a:srgbClr val="FF0000"/>
                </a:solidFill>
                <a:latin typeface="Comic Sans MS" panose="030F0702030302020204" pitchFamily="66" charset="0"/>
              </a:rPr>
              <a:t>gestione della sicurezza al videoterminale</a:t>
            </a:r>
            <a:r>
              <a:rPr lang="it-IT" altLang="it-IT" sz="2000">
                <a:solidFill>
                  <a:srgbClr val="000066"/>
                </a:solidFill>
                <a:latin typeface="Comic Sans MS" panose="030F0702030302020204" pitchFamily="66" charset="0"/>
              </a:rPr>
              <a:t> si articola nei seguenti momenti:</a:t>
            </a: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E86FA0DB-9ECF-4DF1-A2C4-1D3153D77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363" y="1989138"/>
            <a:ext cx="8428037" cy="38068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2">
                  <a:tint val="50000"/>
                  <a:satMod val="300000"/>
                  <a:alpha val="5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</a:gra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defTabSz="449263" eaLnBrk="1">
              <a:lnSpc>
                <a:spcPct val="117000"/>
              </a:lnSpc>
              <a:spcBef>
                <a:spcPts val="638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it-IT" sz="2000" dirty="0">
                <a:solidFill>
                  <a:srgbClr val="000066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1. intervento sull'ambiente, le attrezzature, gli arredi;</a:t>
            </a:r>
          </a:p>
          <a:p>
            <a:pPr defTabSz="449263" eaLnBrk="1">
              <a:lnSpc>
                <a:spcPct val="117000"/>
              </a:lnSpc>
              <a:spcBef>
                <a:spcPts val="638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it-IT" sz="2000" dirty="0">
                <a:solidFill>
                  <a:srgbClr val="000066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defTabSz="449263" eaLnBrk="1">
              <a:lnSpc>
                <a:spcPct val="117000"/>
              </a:lnSpc>
              <a:spcBef>
                <a:spcPts val="638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it-IT" sz="2000" dirty="0">
                <a:solidFill>
                  <a:srgbClr val="000066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2. adeguamenti organizzativi, ossia l'articolazione dei tempi di lavoro e di riposo; </a:t>
            </a:r>
          </a:p>
          <a:p>
            <a:pPr defTabSz="449263" eaLnBrk="1">
              <a:lnSpc>
                <a:spcPct val="117000"/>
              </a:lnSpc>
              <a:spcBef>
                <a:spcPts val="638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endParaRPr lang="it-IT" sz="2000" dirty="0">
              <a:solidFill>
                <a:srgbClr val="000066"/>
              </a:solidFill>
              <a:latin typeface="Comic Sans MS" pitchFamily="66" charset="0"/>
              <a:ea typeface="Arial Unicode MS" pitchFamily="34" charset="-128"/>
              <a:cs typeface="Arial Unicode MS" pitchFamily="34" charset="-128"/>
            </a:endParaRPr>
          </a:p>
          <a:p>
            <a:pPr defTabSz="449263" eaLnBrk="1">
              <a:lnSpc>
                <a:spcPct val="117000"/>
              </a:lnSpc>
              <a:spcBef>
                <a:spcPts val="638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it-IT" sz="2000" dirty="0">
                <a:solidFill>
                  <a:srgbClr val="000066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3. sorveglianza sanitaria; </a:t>
            </a:r>
          </a:p>
          <a:p>
            <a:pPr defTabSz="449263" eaLnBrk="1">
              <a:lnSpc>
                <a:spcPct val="117000"/>
              </a:lnSpc>
              <a:spcBef>
                <a:spcPts val="638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it-IT" sz="2000" dirty="0">
                <a:solidFill>
                  <a:srgbClr val="000066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    informazione e formazione</a:t>
            </a:r>
          </a:p>
          <a:p>
            <a:pPr defTabSz="449263" eaLnBrk="1">
              <a:lnSpc>
                <a:spcPct val="117000"/>
              </a:lnSpc>
              <a:spcBef>
                <a:spcPts val="638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it-IT" sz="2000" dirty="0">
                <a:solidFill>
                  <a:srgbClr val="000066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    del personale. </a:t>
            </a:r>
          </a:p>
        </p:txBody>
      </p:sp>
      <p:graphicFrame>
        <p:nvGraphicFramePr>
          <p:cNvPr id="1026" name="Object 3">
            <a:extLst>
              <a:ext uri="{FF2B5EF4-FFF2-40B4-BE49-F238E27FC236}">
                <a16:creationId xmlns:a16="http://schemas.microsoft.com/office/drawing/2014/main" id="{4286978C-EDF8-4837-8216-74595797020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72063" y="3440113"/>
          <a:ext cx="3073400" cy="236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r:id="rId4" imgW="880566" imgH="880566" progId="">
                  <p:embed/>
                </p:oleObj>
              </mc:Choice>
              <mc:Fallback>
                <p:oleObj r:id="rId4" imgW="880566" imgH="880566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3" y="3440113"/>
                        <a:ext cx="3073400" cy="2365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A2C9C1CB-163E-428C-8EC5-B2F809AB4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476250"/>
            <a:ext cx="9109075" cy="581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sz="2800" b="1" i="1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 </a:t>
            </a:r>
            <a:endParaRPr lang="it-IT" sz="2800" b="1">
              <a:effectLst>
                <a:outerShdw blurRad="38100" dist="38100" dir="2700000" algn="tl">
                  <a:srgbClr val="FFFFFF"/>
                </a:outerShdw>
              </a:effectLst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it-IT" sz="2800" b="1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1) ERGONOMIA,</a:t>
            </a:r>
            <a:br>
              <a:rPr lang="it-IT" sz="2800" b="1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</a:br>
            <a:r>
              <a:rPr lang="it-IT" sz="2800" b="1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VIDEOTERMINALI E POSTI DI LAVORO </a:t>
            </a:r>
            <a:r>
              <a:rPr lang="it-IT" sz="2800"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 </a:t>
            </a:r>
          </a:p>
          <a:p>
            <a:pPr>
              <a:defRPr/>
            </a:pPr>
            <a:r>
              <a:rPr lang="it-IT" sz="2800"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 </a:t>
            </a:r>
          </a:p>
          <a:p>
            <a:pPr>
              <a:defRPr/>
            </a:pPr>
            <a:r>
              <a:rPr lang="it-IT"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I posti di lavoro al videoterminale o computer sono caratterizzati dall’INTERAZIONE di svariati elementi che condizionano l'attività dei singoli operatori.</a:t>
            </a:r>
            <a:br>
              <a:rPr lang="it-IT"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</a:br>
            <a:endParaRPr lang="it-IT">
              <a:effectLst>
                <a:outerShdw blurRad="38100" dist="38100" dir="2700000" algn="tl">
                  <a:srgbClr val="FFFFFF"/>
                </a:outerShdw>
              </a:effectLst>
              <a:cs typeface="Arial" pitchFamily="34" charset="0"/>
            </a:endParaRPr>
          </a:p>
          <a:p>
            <a:pPr>
              <a:defRPr/>
            </a:pPr>
            <a:r>
              <a:rPr lang="it-IT"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Questi elementi possono essere: </a:t>
            </a:r>
          </a:p>
          <a:p>
            <a:pPr>
              <a:buFontTx/>
              <a:buChar char="-"/>
              <a:defRPr/>
            </a:pPr>
            <a:r>
              <a:rPr lang="it-IT"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 </a:t>
            </a:r>
            <a:r>
              <a:rPr lang="it-IT" b="1"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ambiente di lavoro </a:t>
            </a:r>
            <a:r>
              <a:rPr lang="it-IT"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(spazi, illuminazione, microclima, </a:t>
            </a:r>
          </a:p>
          <a:p>
            <a:pPr>
              <a:defRPr/>
            </a:pPr>
            <a:r>
              <a:rPr lang="it-IT"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  rumore…);</a:t>
            </a:r>
            <a:endParaRPr lang="it-IT">
              <a:effectLst>
                <a:outerShdw blurRad="38100" dist="38100" dir="2700000" algn="tl">
                  <a:srgbClr val="FFFFFF"/>
                </a:outerShdw>
              </a:effectLst>
              <a:ea typeface="Arial Unicode MS" pitchFamily="34" charset="-128"/>
              <a:cs typeface="Arial Unicode MS" pitchFamily="34" charset="-128"/>
            </a:endParaRPr>
          </a:p>
          <a:p>
            <a:pPr>
              <a:buFontTx/>
              <a:buChar char="-"/>
              <a:defRPr/>
            </a:pPr>
            <a:r>
              <a:rPr lang="it-IT"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 </a:t>
            </a:r>
            <a:r>
              <a:rPr lang="it-IT" b="1"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apparecchiature di vario tipo</a:t>
            </a:r>
            <a:r>
              <a:rPr lang="it-IT"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 (schermo, tastiera, </a:t>
            </a:r>
          </a:p>
          <a:p>
            <a:pPr>
              <a:defRPr/>
            </a:pPr>
            <a:r>
              <a:rPr lang="it-IT"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  mouse…) e </a:t>
            </a:r>
            <a:r>
              <a:rPr lang="it-IT" b="1"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sistemi e programmi operativi</a:t>
            </a:r>
            <a:r>
              <a:rPr lang="it-IT"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 (software); </a:t>
            </a:r>
          </a:p>
          <a:p>
            <a:pPr>
              <a:buFontTx/>
              <a:buChar char="-"/>
              <a:defRPr/>
            </a:pPr>
            <a:r>
              <a:rPr lang="it-IT"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 </a:t>
            </a:r>
            <a:r>
              <a:rPr lang="it-IT" b="1"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arredi </a:t>
            </a:r>
            <a:r>
              <a:rPr lang="it-IT"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(tavolo, sedia, poggiapiedi…) e altri accessori </a:t>
            </a:r>
          </a:p>
          <a:p>
            <a:pPr>
              <a:defRPr/>
            </a:pPr>
            <a:r>
              <a:rPr lang="it-IT"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  (es. portadocumenti) </a:t>
            </a:r>
            <a:endParaRPr lang="it-IT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508AB09-F6F5-416B-ACDF-591753742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1052513"/>
            <a:ext cx="8915400" cy="560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L’Articolo 173 del </a:t>
            </a:r>
            <a:r>
              <a:rPr lang="it-IT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D.Lgs</a:t>
            </a:r>
            <a:r>
              <a:rPr lang="it-IT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81/2008 </a:t>
            </a:r>
            <a:r>
              <a:rPr lang="it-IT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DEFINISCE:</a:t>
            </a:r>
          </a:p>
          <a:p>
            <a:pPr eaLnBrk="1" hangingPunct="1">
              <a:defRPr/>
            </a:pPr>
            <a:endParaRPr lang="it-IT" sz="1200" b="1" dirty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eaLnBrk="1" hangingPunct="1">
              <a:buFontTx/>
              <a:buChar char="•"/>
              <a:defRPr/>
            </a:pPr>
            <a:r>
              <a:rPr lang="it-IT" sz="22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Lavoratore</a:t>
            </a:r>
            <a:r>
              <a:rPr lang="it-IT" sz="22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, </a:t>
            </a:r>
            <a:r>
              <a:rPr lang="it-IT" sz="2200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addetto all’uso di attrezzature munite di</a:t>
            </a:r>
          </a:p>
          <a:p>
            <a:pPr eaLnBrk="1" hangingPunct="1">
              <a:defRPr/>
            </a:pPr>
            <a:r>
              <a:rPr lang="it-IT" sz="2200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videoterminali il lavoratore che utilizza un’attrezzatura munita di videoterminali in modo sistematico o abituale, per venti ore settimanali, dedotte le interruzioni di cui all’art. 175 </a:t>
            </a:r>
            <a:r>
              <a:rPr lang="it-IT" sz="2200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(15 min. ogni 120 min. di applicazione continuativa al VDT).  </a:t>
            </a:r>
          </a:p>
          <a:p>
            <a:pPr eaLnBrk="1" hangingPunct="1">
              <a:defRPr/>
            </a:pPr>
            <a:endParaRPr lang="it-IT" sz="2200" b="1" dirty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eaLnBrk="1" hangingPunct="1">
              <a:buFontTx/>
              <a:buChar char="•"/>
              <a:defRPr/>
            </a:pPr>
            <a:r>
              <a:rPr lang="it-IT" sz="22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Videoterminale</a:t>
            </a:r>
            <a:r>
              <a:rPr lang="it-IT" sz="22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, </a:t>
            </a:r>
            <a:r>
              <a:rPr lang="it-IT" sz="2200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uno schermo alfanumerico o grafico, a prescindere dal tipo di procedimento di visualizzazione adottato; </a:t>
            </a:r>
          </a:p>
          <a:p>
            <a:pPr eaLnBrk="1" hangingPunct="1">
              <a:defRPr/>
            </a:pPr>
            <a:endParaRPr lang="it-IT" sz="2200" b="1" dirty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eaLnBrk="1" hangingPunct="1">
              <a:buFontTx/>
              <a:buChar char="•"/>
              <a:defRPr/>
            </a:pPr>
            <a:r>
              <a:rPr lang="it-IT" sz="22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Posto di lavoro</a:t>
            </a:r>
            <a:r>
              <a:rPr lang="it-IT" sz="2200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, l'insieme che comprende le attrezzature munite di VDT: tastiera ovvero altro sistema di immissione dati, software per interfaccia uomo-macchina, accessori opzionali, apparecchiature connesse (unità a dischi, telefono, modem, stampante, supporto per i documenti, sedia, piano di lavoro ecc.) nonché l'ambiente di lavoro immediatamente circostante</a:t>
            </a:r>
            <a:r>
              <a:rPr lang="it-IT" sz="22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;  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ext Box 2">
            <a:extLst>
              <a:ext uri="{FF2B5EF4-FFF2-40B4-BE49-F238E27FC236}">
                <a16:creationId xmlns:a16="http://schemas.microsoft.com/office/drawing/2014/main" id="{D3D1209A-1254-48B4-8966-4C03E3D17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0"/>
            <a:ext cx="3779837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sz="28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D.Lgs</a:t>
            </a:r>
            <a:r>
              <a:rPr lang="it-IT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81/2008 – TITOLO VII</a:t>
            </a:r>
          </a:p>
          <a:p>
            <a:pPr eaLnBrk="1" hangingPunct="1">
              <a:spcBef>
                <a:spcPct val="15000"/>
              </a:spcBef>
              <a:defRPr/>
            </a:pPr>
            <a:r>
              <a:rPr lang="it-IT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USO </a:t>
            </a:r>
            <a:r>
              <a:rPr lang="it-IT" sz="28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DI</a:t>
            </a:r>
            <a:r>
              <a:rPr lang="it-IT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ATTREZZATURE MUNITE </a:t>
            </a:r>
            <a:r>
              <a:rPr lang="it-IT" sz="28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DI</a:t>
            </a:r>
            <a:r>
              <a:rPr lang="it-IT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VIDEO TERMINALE</a:t>
            </a:r>
          </a:p>
        </p:txBody>
      </p:sp>
      <p:pic>
        <p:nvPicPr>
          <p:cNvPr id="19459" name="Picture 3">
            <a:extLst>
              <a:ext uri="{FF2B5EF4-FFF2-40B4-BE49-F238E27FC236}">
                <a16:creationId xmlns:a16="http://schemas.microsoft.com/office/drawing/2014/main" id="{0CEA137F-DC64-42A2-AFCC-937ED7C93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185988"/>
            <a:ext cx="6913563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 descr="bs00554_">
            <a:extLst>
              <a:ext uri="{FF2B5EF4-FFF2-40B4-BE49-F238E27FC236}">
                <a16:creationId xmlns:a16="http://schemas.microsoft.com/office/drawing/2014/main" id="{F62FC82A-C262-44BE-8284-A6F5C012C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4450"/>
            <a:ext cx="123983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>
            <a:extLst>
              <a:ext uri="{FF2B5EF4-FFF2-40B4-BE49-F238E27FC236}">
                <a16:creationId xmlns:a16="http://schemas.microsoft.com/office/drawing/2014/main" id="{E8F65C5F-0AE1-472B-B7E8-198557E20A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6813" y="708025"/>
            <a:ext cx="7077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138243" name="Text Box 3">
            <a:extLst>
              <a:ext uri="{FF2B5EF4-FFF2-40B4-BE49-F238E27FC236}">
                <a16:creationId xmlns:a16="http://schemas.microsoft.com/office/drawing/2014/main" id="{740538CA-4775-4C27-8573-440C43AC9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484313"/>
            <a:ext cx="8642350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33400" indent="-533400" eaLnBrk="1" hangingPunct="1">
              <a:defRPr/>
            </a:pPr>
            <a:r>
              <a:rPr lang="it-IT" b="1">
                <a:effectLst>
                  <a:outerShdw blurRad="38100" dist="38100" dir="2700000" algn="tl">
                    <a:srgbClr val="FFFFFF"/>
                  </a:outerShdw>
                </a:effectLst>
              </a:rPr>
              <a:t>art. 175</a:t>
            </a:r>
          </a:p>
          <a:p>
            <a:pPr marL="533400" indent="-533400" eaLnBrk="1" hangingPunct="1">
              <a:defRPr/>
            </a:pPr>
            <a:r>
              <a:rPr lang="it-IT" b="1">
                <a:effectLst>
                  <a:outerShdw blurRad="38100" dist="38100" dir="2700000" algn="tl">
                    <a:srgbClr val="FFFFFF"/>
                  </a:outerShdw>
                </a:effectLst>
              </a:rPr>
              <a:t>      SVOLGIMENTO QUOTIDIANO DEL LAVORO</a:t>
            </a:r>
          </a:p>
          <a:p>
            <a:pPr marL="533400" indent="-533400" eaLnBrk="1" hangingPunct="1">
              <a:defRPr/>
            </a:pPr>
            <a:endParaRPr lang="it-IT" sz="200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533400" indent="-533400" eaLnBrk="1" hangingPunct="1">
              <a:defRPr/>
            </a:pPr>
            <a:r>
              <a:rPr lang="it-IT" sz="2000">
                <a:effectLst>
                  <a:outerShdw blurRad="38100" dist="38100" dir="2700000" algn="tl">
                    <a:srgbClr val="FFFFFF"/>
                  </a:outerShdw>
                </a:effectLst>
              </a:rPr>
              <a:t>1)  diritto a pause o cambiamenti di attività del lavoratore che svolga la sua attività per almeno 4 ore consecutive;</a:t>
            </a:r>
          </a:p>
          <a:p>
            <a:pPr marL="533400" indent="-533400" eaLnBrk="1" hangingPunct="1">
              <a:defRPr/>
            </a:pPr>
            <a:r>
              <a:rPr lang="it-IT" sz="2000">
                <a:effectLst>
                  <a:outerShdw blurRad="38100" dist="38100" dir="2700000" algn="tl">
                    <a:srgbClr val="FFFFFF"/>
                  </a:outerShdw>
                </a:effectLst>
              </a:rPr>
              <a:t>2)  la  definizione  delle  pause  deve  essere  stabilita dalla contrattazione collettiva (anche aziendale);</a:t>
            </a:r>
          </a:p>
          <a:p>
            <a:pPr marL="533400" indent="-533400" eaLnBrk="1" hangingPunct="1">
              <a:defRPr/>
            </a:pPr>
            <a:r>
              <a:rPr lang="it-IT" sz="2000">
                <a:effectLst>
                  <a:outerShdw blurRad="38100" dist="38100" dir="2700000" algn="tl">
                    <a:srgbClr val="FFFFFF"/>
                  </a:outerShdw>
                </a:effectLst>
              </a:rPr>
              <a:t>3)  è comunque garantita una pausa di 15 min. /2 ore di lavoro;</a:t>
            </a:r>
          </a:p>
          <a:p>
            <a:pPr marL="533400" indent="-533400" eaLnBrk="1" hangingPunct="1">
              <a:defRPr/>
            </a:pPr>
            <a:r>
              <a:rPr lang="it-IT" sz="2000">
                <a:effectLst>
                  <a:outerShdw blurRad="38100" dist="38100" dir="2700000" algn="tl">
                    <a:srgbClr val="FFFFFF"/>
                  </a:outerShdw>
                </a:effectLst>
              </a:rPr>
              <a:t>4)  il   </a:t>
            </a:r>
            <a:r>
              <a:rPr lang="it-IT" sz="2000" u="sng">
                <a:effectLst>
                  <a:outerShdw blurRad="38100" dist="38100" dir="2700000" algn="tl">
                    <a:srgbClr val="FFFFFF"/>
                  </a:outerShdw>
                </a:effectLst>
              </a:rPr>
              <a:t>medico   competente   </a:t>
            </a:r>
            <a:r>
              <a:rPr lang="it-IT" sz="2000">
                <a:effectLst>
                  <a:outerShdw blurRad="38100" dist="38100" dir="2700000" algn="tl">
                    <a:srgbClr val="FFFFFF"/>
                  </a:outerShdw>
                </a:effectLst>
              </a:rPr>
              <a:t>può   stabilire,   a   livello individuale e temporaneamente, modalità e durate di interruzioni;</a:t>
            </a:r>
          </a:p>
          <a:p>
            <a:pPr marL="533400" indent="-533400" eaLnBrk="1" hangingPunct="1">
              <a:defRPr/>
            </a:pPr>
            <a:r>
              <a:rPr lang="it-IT" sz="2000">
                <a:effectLst>
                  <a:outerShdw blurRad="38100" dist="38100" dir="2700000" algn="tl">
                    <a:srgbClr val="FFFFFF"/>
                  </a:outerShdw>
                </a:effectLst>
              </a:rPr>
              <a:t>5)  è comunque esclusa la cumulabilità delle pause;</a:t>
            </a:r>
          </a:p>
          <a:p>
            <a:pPr marL="533400" indent="-533400" eaLnBrk="1" hangingPunct="1">
              <a:defRPr/>
            </a:pPr>
            <a:r>
              <a:rPr lang="it-IT" sz="2000">
                <a:effectLst>
                  <a:outerShdw blurRad="38100" dist="38100" dir="2700000" algn="tl">
                    <a:srgbClr val="FFFFFF"/>
                  </a:outerShdw>
                </a:effectLst>
              </a:rPr>
              <a:t>6)  i tempi di attesa del sistema elettronico sono tempi di lavoro e non sono pause;</a:t>
            </a:r>
          </a:p>
          <a:p>
            <a:pPr marL="533400" indent="-533400" eaLnBrk="1" hangingPunct="1">
              <a:defRPr/>
            </a:pPr>
            <a:r>
              <a:rPr lang="it-IT" sz="2000">
                <a:effectLst>
                  <a:outerShdw blurRad="38100" dist="38100" dir="2700000" algn="tl">
                    <a:srgbClr val="FFFFFF"/>
                  </a:outerShdw>
                </a:effectLst>
              </a:rPr>
              <a:t>7)  la pausa è considerata come orario di lavoro.</a:t>
            </a:r>
          </a:p>
        </p:txBody>
      </p:sp>
      <p:pic>
        <p:nvPicPr>
          <p:cNvPr id="20484" name="Picture 4" descr="bs00554_">
            <a:extLst>
              <a:ext uri="{FF2B5EF4-FFF2-40B4-BE49-F238E27FC236}">
                <a16:creationId xmlns:a16="http://schemas.microsoft.com/office/drawing/2014/main" id="{3CBD075B-1448-4167-811F-AFFD7634B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3375"/>
            <a:ext cx="123983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>
            <a:extLst>
              <a:ext uri="{FF2B5EF4-FFF2-40B4-BE49-F238E27FC236}">
                <a16:creationId xmlns:a16="http://schemas.microsoft.com/office/drawing/2014/main" id="{CF23D9B3-BEBA-4439-A84A-2731222B7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6813" y="708025"/>
            <a:ext cx="7077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 sz="1800">
              <a:solidFill>
                <a:schemeClr val="bg2"/>
              </a:solidFill>
            </a:endParaRPr>
          </a:p>
        </p:txBody>
      </p:sp>
      <p:sp>
        <p:nvSpPr>
          <p:cNvPr id="139267" name="Text Box 3">
            <a:extLst>
              <a:ext uri="{FF2B5EF4-FFF2-40B4-BE49-F238E27FC236}">
                <a16:creationId xmlns:a16="http://schemas.microsoft.com/office/drawing/2014/main" id="{6EFF7D9B-DA1A-4C93-B02A-8FF0F4E34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484313"/>
            <a:ext cx="86423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33400" indent="-533400" eaLnBrk="1" hangingPunct="1">
              <a:defRPr/>
            </a:pPr>
            <a:r>
              <a:rPr lang="it-IT" b="1">
                <a:effectLst>
                  <a:outerShdw blurRad="38100" dist="38100" dir="2700000" algn="tl">
                    <a:srgbClr val="FFFFFF"/>
                  </a:outerShdw>
                </a:effectLst>
              </a:rPr>
              <a:t>art. 176</a:t>
            </a:r>
          </a:p>
          <a:p>
            <a:pPr marL="533400" indent="-533400" eaLnBrk="1" hangingPunct="1">
              <a:defRPr/>
            </a:pPr>
            <a:r>
              <a:rPr lang="it-IT" b="1">
                <a:effectLst>
                  <a:outerShdw blurRad="38100" dist="38100" dir="2700000" algn="tl">
                    <a:srgbClr val="FFFFFF"/>
                  </a:outerShdw>
                </a:effectLst>
              </a:rPr>
              <a:t>SORVEGLIANZA SANITARIA</a:t>
            </a:r>
          </a:p>
          <a:p>
            <a:pPr marL="533400" indent="-533400" eaLnBrk="1" hangingPunct="1">
              <a:defRPr/>
            </a:pPr>
            <a:r>
              <a:rPr lang="it-IT" sz="1800" b="1">
                <a:effectLst>
                  <a:outerShdw blurRad="38100" dist="38100" dir="2700000" algn="tl">
                    <a:srgbClr val="FFFFFF"/>
                  </a:outerShdw>
                </a:effectLst>
              </a:rPr>
              <a:t>come modificati dalla CIRCOLARE del Min.Lav. N. 16/2001</a:t>
            </a:r>
          </a:p>
          <a:p>
            <a:pPr marL="533400" indent="-533400" eaLnBrk="1" hangingPunct="1">
              <a:defRPr/>
            </a:pPr>
            <a:r>
              <a:rPr lang="it-IT" sz="2000" b="1">
                <a:effectLst>
                  <a:outerShdw blurRad="38100" dist="38100" dir="2700000" algn="tl">
                    <a:srgbClr val="FFFFFF"/>
                  </a:outerShdw>
                </a:effectLst>
              </a:rPr>
              <a:t>e dalla CIRCOLARE del Min.Fu.Pub. del 20 aprile 2001.</a:t>
            </a:r>
          </a:p>
          <a:p>
            <a:pPr marL="533400" indent="-533400" eaLnBrk="1" hangingPunct="1">
              <a:defRPr/>
            </a:pPr>
            <a:endParaRPr lang="it-IT" sz="28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533400" indent="-533400" eaLnBrk="1" hangingPunct="1">
              <a:defRPr/>
            </a:pPr>
            <a:r>
              <a:rPr lang="it-IT" sz="2000">
                <a:effectLst>
                  <a:outerShdw blurRad="38100" dist="38100" dir="2700000" algn="tl">
                    <a:srgbClr val="FFFFFF"/>
                  </a:outerShdw>
                </a:effectLst>
              </a:rPr>
              <a:t>1) sorveglianza sanitaria con particolare riferimento:</a:t>
            </a:r>
          </a:p>
          <a:p>
            <a:pPr marL="533400" indent="-533400" eaLnBrk="1" hangingPunct="1">
              <a:defRPr/>
            </a:pPr>
            <a:r>
              <a:rPr lang="it-IT" sz="2000">
                <a:effectLst>
                  <a:outerShdw blurRad="38100" dist="38100" dir="2700000" algn="tl">
                    <a:srgbClr val="FFFFFF"/>
                  </a:outerShdw>
                </a:effectLst>
              </a:rPr>
              <a:t>    a) ai rischi per la </a:t>
            </a:r>
            <a:r>
              <a:rPr lang="it-IT" sz="2000" b="1">
                <a:effectLst>
                  <a:outerShdw blurRad="38100" dist="38100" dir="2700000" algn="tl">
                    <a:srgbClr val="FFFFFF"/>
                  </a:outerShdw>
                </a:effectLst>
              </a:rPr>
              <a:t>vista e per gli occhi</a:t>
            </a:r>
            <a:r>
              <a:rPr lang="it-IT" sz="2000">
                <a:effectLst>
                  <a:outerShdw blurRad="38100" dist="38100" dir="2700000" algn="tl">
                    <a:srgbClr val="FFFFFF"/>
                  </a:outerShdw>
                </a:effectLst>
              </a:rPr>
              <a:t>;</a:t>
            </a:r>
          </a:p>
          <a:p>
            <a:pPr marL="533400" indent="-533400" eaLnBrk="1" hangingPunct="1">
              <a:defRPr/>
            </a:pPr>
            <a:r>
              <a:rPr lang="it-IT" sz="2000">
                <a:effectLst>
                  <a:outerShdw blurRad="38100" dist="38100" dir="2700000" algn="tl">
                    <a:srgbClr val="FFFFFF"/>
                  </a:outerShdw>
                </a:effectLst>
              </a:rPr>
              <a:t>    b) ai rischi per l’apparato </a:t>
            </a:r>
            <a:r>
              <a:rPr lang="it-IT" sz="2000" b="1">
                <a:effectLst>
                  <a:outerShdw blurRad="38100" dist="38100" dir="2700000" algn="tl">
                    <a:srgbClr val="FFFFFF"/>
                  </a:outerShdw>
                </a:effectLst>
              </a:rPr>
              <a:t>muscolo-scheletrico</a:t>
            </a:r>
            <a:r>
              <a:rPr lang="it-IT" sz="200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  <a:p>
            <a:pPr marL="533400" indent="-533400" eaLnBrk="1" hangingPunct="1">
              <a:defRPr/>
            </a:pPr>
            <a:endParaRPr lang="it-IT" sz="200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533400" indent="-533400" eaLnBrk="1" hangingPunct="1">
              <a:buFontTx/>
              <a:buAutoNum type="arabicParenR" startAt="2"/>
              <a:defRPr/>
            </a:pPr>
            <a:r>
              <a:rPr lang="it-IT" sz="2000">
                <a:effectLst>
                  <a:outerShdw blurRad="38100" dist="38100" dir="2700000" algn="tl">
                    <a:srgbClr val="FFFFFF"/>
                  </a:outerShdw>
                </a:effectLst>
              </a:rPr>
              <a:t> la periodicità delle visite di controllo è </a:t>
            </a:r>
            <a:r>
              <a:rPr lang="it-IT" sz="2000" b="1">
                <a:effectLst>
                  <a:outerShdw blurRad="38100" dist="38100" dir="2700000" algn="tl">
                    <a:srgbClr val="FFFFFF"/>
                  </a:outerShdw>
                </a:effectLst>
              </a:rPr>
              <a:t>biennale per i   lavoratori con prescrizioni o limitazioni e per &gt; 50 anni</a:t>
            </a:r>
            <a:r>
              <a:rPr lang="it-IT" sz="2000">
                <a:effectLst>
                  <a:outerShdw blurRad="38100" dist="38100" dir="2700000" algn="tl">
                    <a:srgbClr val="FFFFFF"/>
                  </a:outerShdw>
                </a:effectLst>
              </a:rPr>
              <a:t>; </a:t>
            </a:r>
            <a:r>
              <a:rPr lang="it-IT" sz="2000" u="sng">
                <a:effectLst>
                  <a:outerShdw blurRad="38100" dist="38100" dir="2700000" algn="tl">
                    <a:srgbClr val="FFFFFF"/>
                  </a:outerShdw>
                </a:effectLst>
              </a:rPr>
              <a:t>quinquennale</a:t>
            </a:r>
            <a:r>
              <a:rPr lang="it-IT" sz="2000">
                <a:effectLst>
                  <a:outerShdw blurRad="38100" dist="38100" dir="2700000" algn="tl">
                    <a:srgbClr val="FFFFFF"/>
                  </a:outerShdw>
                </a:effectLst>
              </a:rPr>
              <a:t> negli altri casi.</a:t>
            </a:r>
          </a:p>
          <a:p>
            <a:pPr marL="533400" indent="-533400" eaLnBrk="1" hangingPunct="1">
              <a:defRPr/>
            </a:pPr>
            <a:endParaRPr lang="it-IT" sz="200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533400" indent="-533400" eaLnBrk="1" hangingPunct="1">
              <a:buFontTx/>
              <a:buAutoNum type="arabicParenR" startAt="3"/>
              <a:defRPr/>
            </a:pPr>
            <a:r>
              <a:rPr lang="it-IT" sz="2000">
                <a:effectLst>
                  <a:outerShdw blurRad="38100" dist="38100" dir="2700000" algn="tl">
                    <a:srgbClr val="FFFFFF"/>
                  </a:outerShdw>
                </a:effectLst>
              </a:rPr>
              <a:t> il datore di lavoro fornisce a sue spese ai lavoratori i dispositivi speciali di correzione visiva.</a:t>
            </a:r>
          </a:p>
        </p:txBody>
      </p:sp>
      <p:pic>
        <p:nvPicPr>
          <p:cNvPr id="21508" name="Picture 4" descr="bs00554_">
            <a:extLst>
              <a:ext uri="{FF2B5EF4-FFF2-40B4-BE49-F238E27FC236}">
                <a16:creationId xmlns:a16="http://schemas.microsoft.com/office/drawing/2014/main" id="{D138EDC6-1906-4752-AAF5-1A8C5729D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3375"/>
            <a:ext cx="123983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AutoShape 5">
            <a:extLst>
              <a:ext uri="{FF2B5EF4-FFF2-40B4-BE49-F238E27FC236}">
                <a16:creationId xmlns:a16="http://schemas.microsoft.com/office/drawing/2014/main" id="{CFABCCF4-91F7-40F5-9AD1-674380795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9563" y="5949950"/>
            <a:ext cx="1944687" cy="287338"/>
          </a:xfrm>
          <a:prstGeom prst="rightArrow">
            <a:avLst>
              <a:gd name="adj1" fmla="val 50000"/>
              <a:gd name="adj2" fmla="val 16919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FF8455A2-1379-4C11-ABBA-9BD518807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1125538"/>
            <a:ext cx="8915400" cy="484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71450" indent="-171450" eaLnBrk="1" hangingPunct="1">
              <a:defRPr/>
            </a:pPr>
            <a:r>
              <a:rPr lang="it-IT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ELEMENTI: </a:t>
            </a:r>
          </a:p>
          <a:p>
            <a:pPr marL="171450" indent="-171450" eaLnBrk="1" hangingPunct="1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1) L’AMBIENTE </a:t>
            </a:r>
            <a:r>
              <a:rPr lang="it-IT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DI</a:t>
            </a:r>
            <a:r>
              <a:rPr lang="it-IT" sz="28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LAVORO </a:t>
            </a:r>
          </a:p>
          <a:p>
            <a:pPr marL="171450" indent="-171450" eaLnBrk="1" hangingPunct="1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CON VDT</a:t>
            </a:r>
          </a:p>
          <a:p>
            <a:pPr marL="171450" indent="-171450" eaLnBrk="1" hangingPunct="1">
              <a:defRPr/>
            </a:pPr>
            <a:endParaRPr lang="it-IT" b="1" dirty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marL="171450" indent="-171450" eaLnBrk="1" hangingPunct="1">
              <a:defRPr/>
            </a:pPr>
            <a:endParaRPr lang="it-IT" b="1" dirty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marL="171450" indent="-171450" eaLnBrk="1" hangingPunct="1">
              <a:defRPr/>
            </a:pPr>
            <a:endParaRPr lang="it-IT" sz="2000" b="1" dirty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marL="171450" indent="-171450" eaLnBrk="1" hangingPunct="1">
              <a:defRPr/>
            </a:pP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deve avere:</a:t>
            </a:r>
          </a:p>
          <a:p>
            <a:pPr marL="171450" indent="-171450" eaLnBrk="1" hangingPunct="1">
              <a:lnSpc>
                <a:spcPct val="120000"/>
              </a:lnSpc>
              <a:buFontTx/>
              <a:buChar char="•"/>
              <a:defRPr/>
            </a:pP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spazio di lavoro sufficiente per cambiamenti di posizione; </a:t>
            </a:r>
          </a:p>
          <a:p>
            <a:pPr marL="171450" indent="-171450" eaLnBrk="1" hangingPunct="1">
              <a:lnSpc>
                <a:spcPct val="120000"/>
              </a:lnSpc>
              <a:buFontTx/>
              <a:buChar char="•"/>
              <a:defRPr/>
            </a:pP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una illuminazione naturale ed artificiale adeguata (senza riflessi)</a:t>
            </a:r>
          </a:p>
          <a:p>
            <a:pPr marL="171450" indent="-171450" eaLnBrk="1" hangingPunct="1">
              <a:lnSpc>
                <a:spcPct val="120000"/>
              </a:lnSpc>
              <a:buFontTx/>
              <a:buChar char="•"/>
              <a:defRPr/>
            </a:pP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un comfort microclimatico, in grado di garantire il benessere degli operatori</a:t>
            </a:r>
          </a:p>
          <a:p>
            <a:pPr marL="171450" indent="-171450" eaLnBrk="1" hangingPunct="1">
              <a:lnSpc>
                <a:spcPct val="120000"/>
              </a:lnSpc>
              <a:buFontTx/>
              <a:buChar char="•"/>
              <a:defRPr/>
            </a:pP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ricambi d'aria adeguati </a:t>
            </a:r>
          </a:p>
          <a:p>
            <a:pPr marL="171450" indent="-171450" eaLnBrk="1" hangingPunct="1">
              <a:lnSpc>
                <a:spcPct val="120000"/>
              </a:lnSpc>
              <a:buFontTx/>
              <a:buChar char="•"/>
              <a:defRPr/>
            </a:pP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un rumore ambientale contenuto</a:t>
            </a:r>
          </a:p>
          <a:p>
            <a:pPr marL="171450" indent="-171450" eaLnBrk="1" hangingPunct="1">
              <a:defRPr/>
            </a:pPr>
            <a:r>
              <a:rPr lang="it-IT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 </a:t>
            </a:r>
            <a:endParaRPr lang="it-IT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2531" name="Picture 5" descr="ambiente">
            <a:extLst>
              <a:ext uri="{FF2B5EF4-FFF2-40B4-BE49-F238E27FC236}">
                <a16:creationId xmlns:a16="http://schemas.microsoft.com/office/drawing/2014/main" id="{A701BBB6-3166-49AE-AF3E-F00337147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163" y="76200"/>
            <a:ext cx="2611437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Rectangle 17">
            <a:extLst>
              <a:ext uri="{FF2B5EF4-FFF2-40B4-BE49-F238E27FC236}">
                <a16:creationId xmlns:a16="http://schemas.microsoft.com/office/drawing/2014/main" id="{7FBDA655-4B76-4209-8069-DE08D459C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88913"/>
            <a:ext cx="8135937" cy="457200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it-IT" sz="2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RISCHIO ELETTRICO</a:t>
            </a: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6754DE44-832A-4A8B-AED1-2BECB94AC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692150"/>
            <a:ext cx="8604250" cy="503238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it-IT" sz="2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ALCUNE DEFINIZIONI </a:t>
            </a:r>
          </a:p>
        </p:txBody>
      </p:sp>
      <p:sp>
        <p:nvSpPr>
          <p:cNvPr id="2056" name="Rectangle 8">
            <a:extLst>
              <a:ext uri="{FF2B5EF4-FFF2-40B4-BE49-F238E27FC236}">
                <a16:creationId xmlns:a16="http://schemas.microsoft.com/office/drawing/2014/main" id="{AA0B7AE8-7733-40FB-A86D-1A3CEA522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268413"/>
            <a:ext cx="8424863" cy="5256212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buFontTx/>
              <a:buChar char="•"/>
              <a:defRPr/>
            </a:pPr>
            <a:r>
              <a:rPr lang="it-IT" sz="2000" b="1" dirty="0">
                <a:solidFill>
                  <a:schemeClr val="tx1"/>
                </a:solidFill>
                <a:latin typeface="Tahoma" pitchFamily="34" charset="0"/>
              </a:rPr>
              <a:t> Intensità di corrente</a:t>
            </a:r>
            <a:r>
              <a:rPr lang="it-IT" sz="2000" dirty="0">
                <a:solidFill>
                  <a:schemeClr val="tx1"/>
                </a:solidFill>
                <a:latin typeface="Tahoma" pitchFamily="34" charset="0"/>
              </a:rPr>
              <a:t>: la quantità di corrente (flusso di elettroni) </a:t>
            </a:r>
          </a:p>
          <a:p>
            <a:pPr eaLnBrk="1" hangingPunct="1">
              <a:defRPr/>
            </a:pPr>
            <a:r>
              <a:rPr lang="it-IT" sz="2000" dirty="0">
                <a:solidFill>
                  <a:schemeClr val="tx1"/>
                </a:solidFill>
                <a:latin typeface="Tahoma" pitchFamily="34" charset="0"/>
              </a:rPr>
              <a:t>che passa attraverso un conduttore. Si misura in Ampere (A); </a:t>
            </a:r>
          </a:p>
          <a:p>
            <a:pPr eaLnBrk="1" hangingPunct="1">
              <a:defRPr/>
            </a:pPr>
            <a:endParaRPr lang="it-IT" sz="2000" dirty="0">
              <a:solidFill>
                <a:schemeClr val="tx1"/>
              </a:solidFill>
              <a:latin typeface="Tahoma" pitchFamily="34" charset="0"/>
            </a:endParaRPr>
          </a:p>
          <a:p>
            <a:pPr eaLnBrk="1" hangingPunct="1">
              <a:buFontTx/>
              <a:buChar char="•"/>
              <a:defRPr/>
            </a:pPr>
            <a:r>
              <a:rPr lang="it-IT" sz="2000" dirty="0">
                <a:solidFill>
                  <a:schemeClr val="tx1"/>
                </a:solidFill>
                <a:latin typeface="Tahoma" pitchFamily="34" charset="0"/>
              </a:rPr>
              <a:t> </a:t>
            </a:r>
            <a:r>
              <a:rPr lang="it-IT" sz="2000" b="1" dirty="0">
                <a:solidFill>
                  <a:schemeClr val="tx1"/>
                </a:solidFill>
                <a:latin typeface="Tahoma" pitchFamily="34" charset="0"/>
              </a:rPr>
              <a:t>Resistenza</a:t>
            </a:r>
            <a:r>
              <a:rPr lang="it-IT" sz="2000" dirty="0">
                <a:solidFill>
                  <a:schemeClr val="tx1"/>
                </a:solidFill>
                <a:latin typeface="Tahoma" pitchFamily="34" charset="0"/>
              </a:rPr>
              <a:t>: proprietà dei materiali di opporsi al passaggio della</a:t>
            </a:r>
          </a:p>
          <a:p>
            <a:pPr eaLnBrk="1" hangingPunct="1">
              <a:defRPr/>
            </a:pPr>
            <a:r>
              <a:rPr lang="it-IT" sz="2000" dirty="0">
                <a:solidFill>
                  <a:schemeClr val="tx1"/>
                </a:solidFill>
                <a:latin typeface="Tahoma" pitchFamily="34" charset="0"/>
              </a:rPr>
              <a:t>corrente elettrica, quindi essa è elevata per le sostanze isolanti (come </a:t>
            </a:r>
          </a:p>
          <a:p>
            <a:pPr eaLnBrk="1" hangingPunct="1">
              <a:defRPr/>
            </a:pPr>
            <a:r>
              <a:rPr lang="it-IT" sz="2000" dirty="0">
                <a:solidFill>
                  <a:schemeClr val="tx1"/>
                </a:solidFill>
                <a:latin typeface="Tahoma" pitchFamily="34" charset="0"/>
              </a:rPr>
              <a:t>la plastica o la gomma),mentre è bassa per i materiali conduttori </a:t>
            </a:r>
          </a:p>
          <a:p>
            <a:pPr eaLnBrk="1" hangingPunct="1">
              <a:defRPr/>
            </a:pPr>
            <a:r>
              <a:rPr lang="it-IT" sz="2000" dirty="0">
                <a:solidFill>
                  <a:schemeClr val="tx1"/>
                </a:solidFill>
                <a:latin typeface="Tahoma" pitchFamily="34" charset="0"/>
              </a:rPr>
              <a:t>(metalli). Si misura in Ohm (</a:t>
            </a:r>
            <a:r>
              <a:rPr lang="it-IT" dirty="0">
                <a:solidFill>
                  <a:schemeClr val="tx1"/>
                </a:solidFill>
                <a:latin typeface="Arial" pitchFamily="34" charset="0"/>
              </a:rPr>
              <a:t>Ω)</a:t>
            </a:r>
            <a:r>
              <a:rPr lang="it-IT" sz="2000" dirty="0">
                <a:solidFill>
                  <a:schemeClr val="tx1"/>
                </a:solidFill>
                <a:latin typeface="Tahoma" pitchFamily="34" charset="0"/>
              </a:rPr>
              <a:t>;</a:t>
            </a:r>
          </a:p>
          <a:p>
            <a:pPr eaLnBrk="1" hangingPunct="1">
              <a:defRPr/>
            </a:pPr>
            <a:endParaRPr lang="it-IT" sz="2000" dirty="0">
              <a:solidFill>
                <a:schemeClr val="tx1"/>
              </a:solidFill>
              <a:latin typeface="Tahoma" pitchFamily="34" charset="0"/>
            </a:endParaRPr>
          </a:p>
          <a:p>
            <a:pPr eaLnBrk="1" hangingPunct="1">
              <a:buFontTx/>
              <a:buChar char="•"/>
              <a:defRPr/>
            </a:pPr>
            <a:r>
              <a:rPr lang="it-IT" sz="2000" b="1" dirty="0">
                <a:solidFill>
                  <a:schemeClr val="tx1"/>
                </a:solidFill>
                <a:latin typeface="Tahoma" pitchFamily="34" charset="0"/>
              </a:rPr>
              <a:t> Tensione</a:t>
            </a:r>
            <a:r>
              <a:rPr lang="it-IT" sz="2000" dirty="0">
                <a:solidFill>
                  <a:schemeClr val="tx1"/>
                </a:solidFill>
                <a:latin typeface="Tahoma" pitchFamily="34" charset="0"/>
              </a:rPr>
              <a:t>: che si misura in Volt (V) ed è legata alla resistenza e </a:t>
            </a:r>
          </a:p>
          <a:p>
            <a:pPr eaLnBrk="1" hangingPunct="1">
              <a:defRPr/>
            </a:pPr>
            <a:r>
              <a:rPr lang="it-IT" sz="2000" dirty="0">
                <a:solidFill>
                  <a:schemeClr val="tx1"/>
                </a:solidFill>
                <a:latin typeface="Tahoma" pitchFamily="34" charset="0"/>
              </a:rPr>
              <a:t>all'intensità di corrente dalla legge di Ohm:</a:t>
            </a:r>
          </a:p>
          <a:p>
            <a:pPr eaLnBrk="1" hangingPunct="1">
              <a:defRPr/>
            </a:pPr>
            <a:endParaRPr lang="it-IT" sz="2000" dirty="0">
              <a:solidFill>
                <a:schemeClr val="tx1"/>
              </a:solidFill>
              <a:latin typeface="Tahoma" pitchFamily="34" charset="0"/>
            </a:endParaRPr>
          </a:p>
          <a:p>
            <a:pPr eaLnBrk="1" hangingPunct="1">
              <a:defRPr/>
            </a:pPr>
            <a:endParaRPr lang="it-IT" sz="2000" dirty="0">
              <a:solidFill>
                <a:schemeClr val="tx1"/>
              </a:solidFill>
              <a:latin typeface="Tahoma" pitchFamily="34" charset="0"/>
            </a:endParaRPr>
          </a:p>
          <a:p>
            <a:pPr eaLnBrk="1" hangingPunct="1">
              <a:defRPr/>
            </a:pPr>
            <a:endParaRPr lang="it-IT" sz="2000" dirty="0">
              <a:solidFill>
                <a:schemeClr val="tx1"/>
              </a:solidFill>
              <a:latin typeface="Tahoma" pitchFamily="34" charset="0"/>
            </a:endParaRPr>
          </a:p>
          <a:p>
            <a:pPr eaLnBrk="1" hangingPunct="1">
              <a:buFontTx/>
              <a:buChar char="•"/>
              <a:defRPr/>
            </a:pPr>
            <a:r>
              <a:rPr lang="it-IT" sz="2000" b="1" dirty="0">
                <a:solidFill>
                  <a:schemeClr val="tx1"/>
                </a:solidFill>
                <a:latin typeface="Tahoma" pitchFamily="34" charset="0"/>
              </a:rPr>
              <a:t> DDT</a:t>
            </a:r>
            <a:r>
              <a:rPr lang="it-IT" sz="2000" dirty="0">
                <a:solidFill>
                  <a:schemeClr val="tx1"/>
                </a:solidFill>
                <a:latin typeface="Tahoma" pitchFamily="34" charset="0"/>
              </a:rPr>
              <a:t>: Differenza di tensione, ovvero la differenza di potenziale ai capi </a:t>
            </a:r>
            <a:br>
              <a:rPr lang="it-IT" sz="2000" dirty="0">
                <a:solidFill>
                  <a:schemeClr val="tx1"/>
                </a:solidFill>
                <a:latin typeface="Tahoma" pitchFamily="34" charset="0"/>
              </a:rPr>
            </a:br>
            <a:r>
              <a:rPr lang="it-IT" sz="2000" dirty="0">
                <a:solidFill>
                  <a:schemeClr val="tx1"/>
                </a:solidFill>
                <a:latin typeface="Tahoma" pitchFamily="34" charset="0"/>
              </a:rPr>
              <a:t>di un circuito elettrico che genera una corrente con verso che va dal </a:t>
            </a:r>
            <a:br>
              <a:rPr lang="it-IT" sz="2000" dirty="0">
                <a:solidFill>
                  <a:schemeClr val="tx1"/>
                </a:solidFill>
                <a:latin typeface="Tahoma" pitchFamily="34" charset="0"/>
              </a:rPr>
            </a:br>
            <a:r>
              <a:rPr lang="it-IT" sz="2000" dirty="0">
                <a:solidFill>
                  <a:schemeClr val="tx1"/>
                </a:solidFill>
                <a:latin typeface="Tahoma" pitchFamily="34" charset="0"/>
              </a:rPr>
              <a:t>polo a potenziale minore al polo con potenziale maggiore.</a:t>
            </a:r>
          </a:p>
          <a:p>
            <a:pPr eaLnBrk="1" hangingPunct="1">
              <a:defRPr/>
            </a:pPr>
            <a:endParaRPr lang="it-IT" sz="2000" dirty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6149" name="Rectangle 12">
            <a:extLst>
              <a:ext uri="{FF2B5EF4-FFF2-40B4-BE49-F238E27FC236}">
                <a16:creationId xmlns:a16="http://schemas.microsoft.com/office/drawing/2014/main" id="{132D569C-8063-4B8D-92BC-98EA7FEE96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625" y="4221163"/>
            <a:ext cx="3167063" cy="1008062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600" b="1">
                <a:latin typeface="Tahoma" panose="020B0604030504040204" pitchFamily="34" charset="0"/>
                <a:cs typeface="Tahoma" panose="020B0604030504040204" pitchFamily="34" charset="0"/>
              </a:rPr>
              <a:t>CORRENTE =</a:t>
            </a:r>
          </a:p>
        </p:txBody>
      </p:sp>
      <p:sp>
        <p:nvSpPr>
          <p:cNvPr id="6150" name="Text Box 6">
            <a:extLst>
              <a:ext uri="{FF2B5EF4-FFF2-40B4-BE49-F238E27FC236}">
                <a16:creationId xmlns:a16="http://schemas.microsoft.com/office/drawing/2014/main" id="{6239AC5E-9A0D-4649-B318-F2C35DBD58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5825" y="4316413"/>
            <a:ext cx="13827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600" b="1">
                <a:latin typeface="Tahoma" panose="020B0604030504040204" pitchFamily="34" charset="0"/>
                <a:cs typeface="Tahoma" panose="020B0604030504040204" pitchFamily="34" charset="0"/>
              </a:rPr>
              <a:t>TENSIONE</a:t>
            </a:r>
          </a:p>
        </p:txBody>
      </p:sp>
      <p:sp>
        <p:nvSpPr>
          <p:cNvPr id="6151" name="Text Box 7">
            <a:extLst>
              <a:ext uri="{FF2B5EF4-FFF2-40B4-BE49-F238E27FC236}">
                <a16:creationId xmlns:a16="http://schemas.microsoft.com/office/drawing/2014/main" id="{EA8A41F4-8583-465C-9437-FE48673CE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388" y="4724400"/>
            <a:ext cx="1511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600" b="1">
                <a:latin typeface="Tahoma" panose="020B0604030504040204" pitchFamily="34" charset="0"/>
                <a:cs typeface="Tahoma" panose="020B0604030504040204" pitchFamily="34" charset="0"/>
              </a:rPr>
              <a:t>RESISTENZA</a:t>
            </a:r>
          </a:p>
        </p:txBody>
      </p:sp>
      <p:sp>
        <p:nvSpPr>
          <p:cNvPr id="6152" name="Line 8">
            <a:extLst>
              <a:ext uri="{FF2B5EF4-FFF2-40B4-BE49-F238E27FC236}">
                <a16:creationId xmlns:a16="http://schemas.microsoft.com/office/drawing/2014/main" id="{902CC0EF-6A5C-4897-A83D-0EE6D5D21409}"/>
              </a:ext>
            </a:extLst>
          </p:cNvPr>
          <p:cNvSpPr>
            <a:spLocks noChangeShapeType="1"/>
          </p:cNvSpPr>
          <p:nvPr/>
        </p:nvSpPr>
        <p:spPr bwMode="auto">
          <a:xfrm>
            <a:off x="7308850" y="4724400"/>
            <a:ext cx="1152525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3FA91E57-AF81-424C-8E36-144116888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2150"/>
            <a:ext cx="8915400" cy="490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90500" indent="-190500" eaLnBrk="1" hangingPunct="1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L’AMBIENTE </a:t>
            </a:r>
            <a:r>
              <a:rPr lang="it-IT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DI</a:t>
            </a:r>
            <a:r>
              <a:rPr lang="it-IT" sz="28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LAVORO: </a:t>
            </a:r>
          </a:p>
          <a:p>
            <a:pPr marL="190500" indent="-190500" eaLnBrk="1" hangingPunct="1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SPAZI E SUPERFICI</a:t>
            </a:r>
          </a:p>
          <a:p>
            <a:pPr marL="190500" indent="-190500" eaLnBrk="1" hangingPunct="1">
              <a:defRPr/>
            </a:pPr>
            <a:endParaRPr lang="it-IT" sz="2000" b="1" dirty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marL="190500" indent="-190500" eaLnBrk="1" hangingPunct="1">
              <a:defRPr/>
            </a:pPr>
            <a:endParaRPr lang="it-IT" sz="2000" b="1" dirty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marL="190500" indent="-190500" eaLnBrk="1" hangingPunct="1">
              <a:defRPr/>
            </a:pPr>
            <a:endParaRPr lang="it-IT" sz="2000" b="1" dirty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marL="190500" indent="-190500" algn="just" eaLnBrk="1" hangingPunct="1">
              <a:defRPr/>
            </a:pP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Il locale deve avere:</a:t>
            </a:r>
          </a:p>
          <a:p>
            <a:pPr marL="190500" indent="-190500" algn="just" eaLnBrk="1" hangingPunct="1">
              <a:defRPr/>
            </a:pP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 </a:t>
            </a:r>
          </a:p>
          <a:p>
            <a:pPr marL="190500" indent="-190500" algn="just" eaLnBrk="1" hangingPunct="1">
              <a:buClr>
                <a:schemeClr val="folHlink"/>
              </a:buClr>
              <a:buFont typeface="Wingdings" pitchFamily="2" charset="2"/>
              <a:buChar char="Ø"/>
              <a:defRPr/>
            </a:pP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almeno 6 mq lordi per ogni addetto,  </a:t>
            </a:r>
          </a:p>
          <a:p>
            <a:pPr marL="190500" indent="-190500" algn="just" eaLnBrk="1" hangingPunct="1">
              <a:buClr>
                <a:schemeClr val="folHlink"/>
              </a:buClr>
              <a:buFont typeface="Wingdings" pitchFamily="2" charset="2"/>
              <a:buNone/>
              <a:defRPr/>
            </a:pPr>
            <a:endParaRPr lang="it-IT" sz="2000" b="1" dirty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marL="190500" indent="-190500" algn="just" eaLnBrk="1" hangingPunct="1">
              <a:buClr>
                <a:schemeClr val="folHlink"/>
              </a:buClr>
              <a:buFont typeface="Wingdings" pitchFamily="2" charset="2"/>
              <a:buNone/>
              <a:defRPr/>
            </a:pP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Norme di buona tecnica: </a:t>
            </a:r>
          </a:p>
          <a:p>
            <a:pPr marL="190500" indent="-190500" algn="just" eaLnBrk="1" hangingPunct="1">
              <a:buClr>
                <a:schemeClr val="accent1"/>
              </a:buClr>
              <a:buFont typeface="Wingdings" pitchFamily="2" charset="2"/>
              <a:buChar char="Ø"/>
              <a:defRPr/>
            </a:pP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&gt; 9 mq lordi per 1 addetto,  </a:t>
            </a:r>
          </a:p>
          <a:p>
            <a:pPr marL="190500" indent="-190500" algn="just" eaLnBrk="1" hangingPunct="1">
              <a:buClr>
                <a:schemeClr val="accent1"/>
              </a:buClr>
              <a:buFont typeface="Wingdings" pitchFamily="2" charset="2"/>
              <a:buChar char="Ø"/>
              <a:defRPr/>
            </a:pP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&gt; 12 mq lordi per 2 addetti; </a:t>
            </a:r>
          </a:p>
          <a:p>
            <a:pPr marL="190500" indent="-190500" algn="just" eaLnBrk="1" hangingPunct="1">
              <a:buClr>
                <a:schemeClr val="accent1"/>
              </a:buClr>
              <a:buFont typeface="Wingdings" pitchFamily="2" charset="2"/>
              <a:buChar char="Ø"/>
              <a:defRPr/>
            </a:pP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meglio se &gt; 10 mq “reali” per addetto</a:t>
            </a:r>
          </a:p>
          <a:p>
            <a:pPr marL="190500" indent="-190500" algn="just" eaLnBrk="1" hangingPunct="1">
              <a:buClr>
                <a:schemeClr val="accent1"/>
              </a:buClr>
              <a:buFont typeface="Wingdings" pitchFamily="2" charset="2"/>
              <a:buChar char="Ø"/>
              <a:defRPr/>
            </a:pPr>
            <a:endParaRPr lang="it-IT" sz="2000" b="1" dirty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marL="190500" indent="-190500" algn="just" eaLnBrk="1" hangingPunct="1">
              <a:buClr>
                <a:schemeClr val="accent1"/>
              </a:buClr>
              <a:buFont typeface="Wingdings" pitchFamily="2" charset="2"/>
              <a:buNone/>
              <a:defRPr/>
            </a:pP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con pareti di colore chiaro, neutro, non riflettente</a:t>
            </a:r>
          </a:p>
        </p:txBody>
      </p:sp>
      <p:sp>
        <p:nvSpPr>
          <p:cNvPr id="23555" name="Rectangle 4">
            <a:extLst>
              <a:ext uri="{FF2B5EF4-FFF2-40B4-BE49-F238E27FC236}">
                <a16:creationId xmlns:a16="http://schemas.microsoft.com/office/drawing/2014/main" id="{07430BC2-12E9-418C-82D5-43CD34F7BF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20863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>
              <a:solidFill>
                <a:schemeClr val="bg2"/>
              </a:solidFill>
            </a:endParaRPr>
          </a:p>
        </p:txBody>
      </p:sp>
      <p:pic>
        <p:nvPicPr>
          <p:cNvPr id="23556" name="Picture 7" descr="illuminazione2">
            <a:extLst>
              <a:ext uri="{FF2B5EF4-FFF2-40B4-BE49-F238E27FC236}">
                <a16:creationId xmlns:a16="http://schemas.microsoft.com/office/drawing/2014/main" id="{46699765-83C6-4CD1-8BEB-F4A3CA9FF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25" y="2420938"/>
            <a:ext cx="2759075" cy="252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4728ED0A-6679-4E20-A834-5C290660D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425575"/>
            <a:ext cx="8915400" cy="495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90500" indent="-190500" eaLnBrk="1" hangingPunct="1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L’AMBIENTE </a:t>
            </a:r>
            <a:r>
              <a:rPr lang="it-IT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DI</a:t>
            </a:r>
            <a:r>
              <a:rPr lang="it-IT" sz="28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LAVORO: </a:t>
            </a:r>
          </a:p>
          <a:p>
            <a:pPr marL="190500" indent="-190500" eaLnBrk="1" hangingPunct="1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ILLUMINAZIONE DEL LOCALE </a:t>
            </a:r>
          </a:p>
          <a:p>
            <a:pPr marL="190500" indent="-190500" eaLnBrk="1" hangingPunct="1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(NATURALE)</a:t>
            </a:r>
          </a:p>
          <a:p>
            <a:pPr marL="190500" indent="-190500" eaLnBrk="1" hangingPunct="1">
              <a:defRPr/>
            </a:pPr>
            <a:endParaRPr lang="it-IT" b="1" dirty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marL="190500" indent="-190500" eaLnBrk="1" hangingPunct="1">
              <a:defRPr/>
            </a:pPr>
            <a:endParaRPr lang="it-IT" b="1" dirty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marL="190500" indent="-190500" eaLnBrk="1" hangingPunct="1">
              <a:defRPr/>
            </a:pPr>
            <a:endParaRPr lang="it-IT" sz="2000" b="1" dirty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marL="190500" indent="-190500" eaLnBrk="1" hangingPunct="1">
              <a:defRPr/>
            </a:pP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deve essere: </a:t>
            </a:r>
          </a:p>
          <a:p>
            <a:pPr marL="190500" indent="-190500" eaLnBrk="1" hangingPunct="1">
              <a:buFontTx/>
              <a:buChar char="•"/>
              <a:defRPr/>
            </a:pP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sufficiente (es. almeno 1/8 della superficie del locale): con finestre ubicate preferibilmente su un solo lato, meglio se rivolto a nord, nord-est o nord-ovest e </a:t>
            </a:r>
            <a:r>
              <a:rPr lang="it-IT" sz="2000" b="1" u="sng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perpendicolari allo schermo</a:t>
            </a: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; devono essere schermabili con veneziane o tende di tessuto pesante o a doghe verticali (orientabili). </a:t>
            </a:r>
          </a:p>
          <a:p>
            <a:pPr marL="190500" indent="-190500" eaLnBrk="1" hangingPunct="1">
              <a:buFontTx/>
              <a:buChar char="•"/>
              <a:defRPr/>
            </a:pP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uniforme,</a:t>
            </a:r>
            <a:r>
              <a:rPr lang="it-IT" sz="20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evitando abbagliamenti, riflessi e sfarfallii sullo schermo. </a:t>
            </a:r>
          </a:p>
          <a:p>
            <a:pPr marL="190500" indent="-190500" eaLnBrk="1" hangingPunct="1">
              <a:buFontTx/>
              <a:buChar char="•"/>
              <a:defRPr/>
            </a:pP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La postazione di lavoro deve essere distante almeno 1 m dalle finestre. 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ACE54A22-3FA8-460D-A28C-F3FAAD411F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20863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>
              <a:solidFill>
                <a:schemeClr val="bg2"/>
              </a:solidFill>
            </a:endParaRPr>
          </a:p>
        </p:txBody>
      </p:sp>
      <p:pic>
        <p:nvPicPr>
          <p:cNvPr id="24580" name="Picture 4" descr="illuminazione2">
            <a:extLst>
              <a:ext uri="{FF2B5EF4-FFF2-40B4-BE49-F238E27FC236}">
                <a16:creationId xmlns:a16="http://schemas.microsoft.com/office/drawing/2014/main" id="{C9ACF916-4BDE-4895-A360-E66F2D249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650" y="0"/>
            <a:ext cx="2165350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>
            <a:extLst>
              <a:ext uri="{FF2B5EF4-FFF2-40B4-BE49-F238E27FC236}">
                <a16:creationId xmlns:a16="http://schemas.microsoft.com/office/drawing/2014/main" id="{803EC905-1413-4CCA-BB7D-77638319C4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513" y="457200"/>
            <a:ext cx="8915401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90500" indent="-190500" eaLnBrk="1" hangingPunct="1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ESEMPI </a:t>
            </a:r>
            <a:r>
              <a:rPr lang="it-IT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DI</a:t>
            </a:r>
            <a:r>
              <a:rPr lang="it-IT" sz="28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SCHERMATURA IDONEA</a:t>
            </a:r>
          </a:p>
          <a:p>
            <a:pPr marL="190500" indent="-190500" eaLnBrk="1" hangingPunct="1">
              <a:defRPr/>
            </a:pPr>
            <a:endParaRPr lang="it-IT" b="1" dirty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marL="190500" indent="-190500" eaLnBrk="1" hangingPunct="1">
              <a:defRPr/>
            </a:pPr>
            <a:endParaRPr lang="it-IT" b="1" dirty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  <p:sp>
        <p:nvSpPr>
          <p:cNvPr id="25603" name="Rectangle 4">
            <a:extLst>
              <a:ext uri="{FF2B5EF4-FFF2-40B4-BE49-F238E27FC236}">
                <a16:creationId xmlns:a16="http://schemas.microsoft.com/office/drawing/2014/main" id="{A7B6D568-2CE7-4958-857E-15E0D6F24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19431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pic>
        <p:nvPicPr>
          <p:cNvPr id="25604" name="Picture 12" descr="contract2">
            <a:extLst>
              <a:ext uri="{FF2B5EF4-FFF2-40B4-BE49-F238E27FC236}">
                <a16:creationId xmlns:a16="http://schemas.microsoft.com/office/drawing/2014/main" id="{66F9B235-2646-4C73-86A0-2C608174C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457575"/>
            <a:ext cx="2581275" cy="32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13" descr="ufficio5">
            <a:extLst>
              <a:ext uri="{FF2B5EF4-FFF2-40B4-BE49-F238E27FC236}">
                <a16:creationId xmlns:a16="http://schemas.microsoft.com/office/drawing/2014/main" id="{052D6565-1FAE-48F1-AA3E-16760967E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130550"/>
            <a:ext cx="5689600" cy="361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11" descr="tende1">
            <a:extLst>
              <a:ext uri="{FF2B5EF4-FFF2-40B4-BE49-F238E27FC236}">
                <a16:creationId xmlns:a16="http://schemas.microsoft.com/office/drawing/2014/main" id="{187AAEC1-73BC-419C-95A2-8D6790EE1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628775"/>
            <a:ext cx="360045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>
            <a:extLst>
              <a:ext uri="{FF2B5EF4-FFF2-40B4-BE49-F238E27FC236}">
                <a16:creationId xmlns:a16="http://schemas.microsoft.com/office/drawing/2014/main" id="{C26BE62B-590C-44E5-9ECA-0FAEA8862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457200"/>
            <a:ext cx="8915400" cy="149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90500" indent="-190500" eaLnBrk="1" hangingPunct="1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ESEMPI </a:t>
            </a:r>
            <a:r>
              <a:rPr lang="it-IT" sz="28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DI</a:t>
            </a:r>
            <a:r>
              <a:rPr lang="it-IT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SCHERMATURA IDONEA</a:t>
            </a:r>
            <a:endParaRPr lang="it-IT" sz="2800" b="1" dirty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marL="190500" indent="-190500" eaLnBrk="1" hangingPunct="1">
              <a:defRPr/>
            </a:pPr>
            <a:endParaRPr lang="it-IT" sz="3200" b="1" dirty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marL="190500" indent="-190500" eaLnBrk="1" hangingPunct="1">
              <a:defRPr/>
            </a:pPr>
            <a:endParaRPr lang="it-IT" sz="3200" b="1" dirty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EFFA1356-F4E8-41EA-A460-ABA3D1EFD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20863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>
              <a:solidFill>
                <a:schemeClr val="bg2"/>
              </a:solidFill>
            </a:endParaRPr>
          </a:p>
        </p:txBody>
      </p:sp>
      <p:sp>
        <p:nvSpPr>
          <p:cNvPr id="26628" name="Rectangle 4">
            <a:extLst>
              <a:ext uri="{FF2B5EF4-FFF2-40B4-BE49-F238E27FC236}">
                <a16:creationId xmlns:a16="http://schemas.microsoft.com/office/drawing/2014/main" id="{FBEB4D73-EA9E-49A3-AB7E-A07B06DFB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19431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pic>
        <p:nvPicPr>
          <p:cNvPr id="26629" name="Picture 5">
            <a:extLst>
              <a:ext uri="{FF2B5EF4-FFF2-40B4-BE49-F238E27FC236}">
                <a16:creationId xmlns:a16="http://schemas.microsoft.com/office/drawing/2014/main" id="{22EF07D5-7B36-48A2-9C6C-09BEAAC69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46200"/>
            <a:ext cx="8675688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 Box 6">
            <a:extLst>
              <a:ext uri="{FF2B5EF4-FFF2-40B4-BE49-F238E27FC236}">
                <a16:creationId xmlns:a16="http://schemas.microsoft.com/office/drawing/2014/main" id="{A29804B2-79AD-42EF-9717-FE50664D8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6688" y="6067425"/>
            <a:ext cx="51355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/>
              <a:t>Veneziane a lamelle perforate: a sx aperte-a dx chiuse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0AE15A6E-1F2C-4AB7-8492-ACFBBBE2D3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92150"/>
            <a:ext cx="8915400" cy="502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eaLnBrk="1" hangingPunct="1">
              <a:defRPr/>
            </a:pPr>
            <a:r>
              <a:rPr lang="it-IT" b="1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 </a:t>
            </a:r>
          </a:p>
          <a:p>
            <a:pPr marL="457200" indent="-457200" eaLnBrk="1" hangingPunct="1">
              <a:defRPr/>
            </a:pPr>
            <a:r>
              <a:rPr lang="it-IT" sz="2800" b="1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IL POSTO DI LAVORO</a:t>
            </a:r>
          </a:p>
          <a:p>
            <a:pPr marL="457200" indent="-457200" eaLnBrk="1" hangingPunct="1">
              <a:defRPr/>
            </a:pPr>
            <a:endParaRPr lang="it-IT" b="1">
              <a:effectLst>
                <a:outerShdw blurRad="38100" dist="38100" dir="2700000" algn="tl">
                  <a:srgbClr val="FFFFFF"/>
                </a:outerShdw>
              </a:effectLst>
              <a:cs typeface="Times New Roman" pitchFamily="18" charset="0"/>
            </a:endParaRPr>
          </a:p>
          <a:p>
            <a:pPr marL="457200" indent="-457200" eaLnBrk="1" hangingPunct="1">
              <a:defRPr/>
            </a:pPr>
            <a:r>
              <a:rPr lang="it-IT" sz="2000" b="1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1) TAVOLO</a:t>
            </a:r>
          </a:p>
          <a:p>
            <a:pPr marL="457200" indent="-457200" eaLnBrk="1" hangingPunct="1">
              <a:defRPr/>
            </a:pPr>
            <a:endParaRPr lang="it-IT" sz="2000" b="1">
              <a:effectLst>
                <a:outerShdw blurRad="38100" dist="38100" dir="2700000" algn="tl">
                  <a:srgbClr val="FFFFFF"/>
                </a:outerShdw>
              </a:effectLst>
              <a:cs typeface="Times New Roman" pitchFamily="18" charset="0"/>
            </a:endParaRPr>
          </a:p>
          <a:p>
            <a:pPr marL="457200" indent="-457200" eaLnBrk="1" hangingPunct="1">
              <a:buFontTx/>
              <a:buChar char="•"/>
              <a:defRPr/>
            </a:pPr>
            <a:r>
              <a:rPr lang="it-IT" sz="2000" b="1" i="1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superficie</a:t>
            </a:r>
            <a:r>
              <a:rPr lang="it-IT" sz="2000" b="1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chiara e non riflettente; </a:t>
            </a:r>
          </a:p>
          <a:p>
            <a:pPr marL="457200" indent="-457200" eaLnBrk="1" hangingPunct="1">
              <a:buFontTx/>
              <a:buChar char="•"/>
              <a:defRPr/>
            </a:pPr>
            <a:r>
              <a:rPr lang="it-IT" sz="2000" b="1" i="1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altezza</a:t>
            </a:r>
            <a:r>
              <a:rPr lang="it-IT" sz="2000" b="1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del piano regolabile; se fissa da 68 a 82 cm dal pavimento; </a:t>
            </a:r>
            <a:r>
              <a:rPr lang="it-IT" sz="2000" b="1">
                <a:effectLst>
                  <a:outerShdw blurRad="38100" dist="38100" dir="2700000" algn="tl">
                    <a:srgbClr val="FFFFFF"/>
                  </a:outerShdw>
                </a:effectLst>
              </a:rPr>
              <a:t>inclinabile leggermente in avanti</a:t>
            </a:r>
            <a:endParaRPr lang="it-IT" sz="2000" b="1">
              <a:effectLst>
                <a:outerShdw blurRad="38100" dist="38100" dir="2700000" algn="tl">
                  <a:srgbClr val="FFFFFF"/>
                </a:outerShdw>
              </a:effectLst>
              <a:cs typeface="Times New Roman" pitchFamily="18" charset="0"/>
            </a:endParaRPr>
          </a:p>
          <a:p>
            <a:pPr marL="457200" indent="-457200" eaLnBrk="1" hangingPunct="1">
              <a:buFontTx/>
              <a:buChar char="•"/>
              <a:defRPr/>
            </a:pPr>
            <a:r>
              <a:rPr lang="it-IT" sz="2000" b="1" i="1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dimensione </a:t>
            </a:r>
            <a:r>
              <a:rPr lang="it-IT" sz="2000" b="1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del piano idonea per una sistemazione corretta e flessibile del monitor, della tastiera e dei documenti di lavoro; </a:t>
            </a:r>
            <a:r>
              <a:rPr lang="it-IT" sz="2000" b="1">
                <a:effectLst>
                  <a:outerShdw blurRad="38100" dist="38100" dir="2700000" algn="tl">
                    <a:srgbClr val="FFFFFF"/>
                  </a:outerShdw>
                </a:effectLst>
              </a:rPr>
              <a:t>ottimale </a:t>
            </a:r>
            <a:r>
              <a:rPr lang="it-IT" sz="2000" b="1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</a:t>
            </a:r>
            <a:r>
              <a:rPr lang="it-IT" sz="2000" b="1">
                <a:effectLst>
                  <a:outerShdw blurRad="38100" dist="38100" dir="2700000" algn="tl">
                    <a:srgbClr val="FFFFFF"/>
                  </a:outerShdw>
                </a:effectLst>
              </a:rPr>
              <a:t> 160 x 90 cm.</a:t>
            </a:r>
            <a:endParaRPr lang="it-IT" sz="2000" b="1">
              <a:effectLst>
                <a:outerShdw blurRad="38100" dist="38100" dir="2700000" algn="tl">
                  <a:srgbClr val="FFFFFF"/>
                </a:outerShdw>
              </a:effectLst>
              <a:cs typeface="Times New Roman" pitchFamily="18" charset="0"/>
            </a:endParaRPr>
          </a:p>
          <a:p>
            <a:pPr marL="457200" indent="-457200" eaLnBrk="1" hangingPunct="1">
              <a:buFontTx/>
              <a:buChar char="•"/>
              <a:defRPr/>
            </a:pPr>
            <a:r>
              <a:rPr lang="it-IT" sz="2000" b="1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la </a:t>
            </a:r>
            <a:r>
              <a:rPr lang="it-IT" sz="2000" b="1" i="1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profondità sotto il piano</a:t>
            </a:r>
            <a:r>
              <a:rPr lang="it-IT" sz="2000" b="1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deve permettere le gambe semidistese; </a:t>
            </a:r>
          </a:p>
          <a:p>
            <a:pPr marL="457200" indent="-457200" eaLnBrk="1" hangingPunct="1">
              <a:defRPr/>
            </a:pPr>
            <a:r>
              <a:rPr lang="it-IT" sz="2000" b="1" i="1"/>
              <a:t>		</a:t>
            </a:r>
            <a:r>
              <a:rPr lang="it-IT" sz="2000" b="1" i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spazio per le gambe:</a:t>
            </a:r>
            <a:endParaRPr lang="it-IT" sz="20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457200" indent="-457200" eaLnBrk="1" hangingPunct="1">
              <a:defRPr/>
            </a:pPr>
            <a:r>
              <a:rPr lang="it-IT" sz="2000" b="1">
                <a:effectLst>
                  <a:outerShdw blurRad="38100" dist="38100" dir="2700000" algn="tl">
                    <a:srgbClr val="FFFFFF"/>
                  </a:outerShdw>
                </a:effectLst>
              </a:rPr>
              <a:t>   		larghezza min.  = 70 cm.</a:t>
            </a:r>
          </a:p>
          <a:p>
            <a:pPr marL="457200" indent="-457200" eaLnBrk="1" hangingPunct="1">
              <a:defRPr/>
            </a:pPr>
            <a:r>
              <a:rPr lang="it-IT" sz="2000" b="1">
                <a:effectLst>
                  <a:outerShdw blurRad="38100" dist="38100" dir="2700000" algn="tl">
                    <a:srgbClr val="FFFFFF"/>
                  </a:outerShdw>
                </a:effectLst>
              </a:rPr>
              <a:t>   		lunghezza min. = 60 cm (ginocchia</a:t>
            </a:r>
            <a:r>
              <a:rPr lang="it-IT" b="1"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</a:p>
          <a:p>
            <a:pPr marL="457200" indent="-457200" eaLnBrk="1" hangingPunct="1">
              <a:defRPr/>
            </a:pPr>
            <a:r>
              <a:rPr lang="it-IT" b="1">
                <a:effectLst>
                  <a:outerShdw blurRad="38100" dist="38100" dir="2700000" algn="tl">
                    <a:srgbClr val="FFFFFF"/>
                  </a:outerShdw>
                </a:effectLst>
              </a:rPr>
              <a:t>	       “         “        = 80 cm (piedi)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0AE7BC64-9C9A-44A3-8C03-F9B7D6E4E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21013"/>
            <a:ext cx="91440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27652" name="Rectangle 7">
            <a:extLst>
              <a:ext uri="{FF2B5EF4-FFF2-40B4-BE49-F238E27FC236}">
                <a16:creationId xmlns:a16="http://schemas.microsoft.com/office/drawing/2014/main" id="{8193BBB3-4230-446A-B244-F8DB855441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27363"/>
            <a:ext cx="91440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27653" name="Rectangle 16">
            <a:extLst>
              <a:ext uri="{FF2B5EF4-FFF2-40B4-BE49-F238E27FC236}">
                <a16:creationId xmlns:a16="http://schemas.microsoft.com/office/drawing/2014/main" id="{1274AFE4-9AAC-43DC-975F-89C0ACDC0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21013"/>
            <a:ext cx="91440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pic>
        <p:nvPicPr>
          <p:cNvPr id="27654" name="Picture 19" descr="posizione">
            <a:extLst>
              <a:ext uri="{FF2B5EF4-FFF2-40B4-BE49-F238E27FC236}">
                <a16:creationId xmlns:a16="http://schemas.microsoft.com/office/drawing/2014/main" id="{9A1235E9-D65C-4BB9-8535-080C6895A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981075"/>
            <a:ext cx="20574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1667CA24-FA19-40FC-B3EA-AE02F7C36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0813"/>
            <a:ext cx="9144000" cy="12620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eaLnBrk="1" hangingPunct="1">
              <a:defRPr/>
            </a:pPr>
            <a:r>
              <a:rPr lang="it-IT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 </a:t>
            </a:r>
          </a:p>
          <a:p>
            <a:pPr marL="457200" indent="-457200" eaLnBrk="1" hangingPunct="1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IL POSTO </a:t>
            </a:r>
            <a:r>
              <a:rPr lang="it-IT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DI</a:t>
            </a:r>
            <a:r>
              <a:rPr lang="it-IT" sz="28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LAVORO</a:t>
            </a:r>
          </a:p>
          <a:p>
            <a:pPr marL="457200" indent="-457200" eaLnBrk="1" hangingPunct="1">
              <a:defRPr/>
            </a:pPr>
            <a:endParaRPr lang="it-IT" b="1" dirty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marL="457200" indent="-457200" eaLnBrk="1" hangingPunct="1">
              <a:defRPr/>
            </a:pPr>
            <a:r>
              <a:rPr lang="it-IT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1) TAVOLO (REGOLABILE  IN ALTEZZA)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10873A53-BB9F-4B84-A259-89BDAA934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90713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>
              <a:solidFill>
                <a:schemeClr val="bg2"/>
              </a:solidFill>
            </a:endParaRPr>
          </a:p>
        </p:txBody>
      </p:sp>
      <p:sp>
        <p:nvSpPr>
          <p:cNvPr id="28676" name="Rectangle 4">
            <a:extLst>
              <a:ext uri="{FF2B5EF4-FFF2-40B4-BE49-F238E27FC236}">
                <a16:creationId xmlns:a16="http://schemas.microsoft.com/office/drawing/2014/main" id="{4852F11F-F069-4F2A-9297-14D14B7D3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97063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>
              <a:solidFill>
                <a:schemeClr val="bg2"/>
              </a:solidFill>
            </a:endParaRPr>
          </a:p>
        </p:txBody>
      </p:sp>
      <p:pic>
        <p:nvPicPr>
          <p:cNvPr id="28677" name="Picture 7">
            <a:extLst>
              <a:ext uri="{FF2B5EF4-FFF2-40B4-BE49-F238E27FC236}">
                <a16:creationId xmlns:a16="http://schemas.microsoft.com/office/drawing/2014/main" id="{CEA13D11-410F-4301-81B5-F510DF592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"/>
          <a:stretch>
            <a:fillRect/>
          </a:stretch>
        </p:blipFill>
        <p:spPr bwMode="auto">
          <a:xfrm>
            <a:off x="395288" y="2205038"/>
            <a:ext cx="3665537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8">
            <a:extLst>
              <a:ext uri="{FF2B5EF4-FFF2-40B4-BE49-F238E27FC236}">
                <a16:creationId xmlns:a16="http://schemas.microsoft.com/office/drawing/2014/main" id="{2812E379-319F-49F4-BB0F-915CBD1FA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7"/>
          <a:stretch>
            <a:fillRect/>
          </a:stretch>
        </p:blipFill>
        <p:spPr bwMode="auto">
          <a:xfrm>
            <a:off x="6194425" y="1773238"/>
            <a:ext cx="294957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9">
            <a:extLst>
              <a:ext uri="{FF2B5EF4-FFF2-40B4-BE49-F238E27FC236}">
                <a16:creationId xmlns:a16="http://schemas.microsoft.com/office/drawing/2014/main" id="{87CFDA1C-90CC-4016-9F20-3F9C97476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644900"/>
            <a:ext cx="1290637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Text Box 10">
            <a:extLst>
              <a:ext uri="{FF2B5EF4-FFF2-40B4-BE49-F238E27FC236}">
                <a16:creationId xmlns:a16="http://schemas.microsoft.com/office/drawing/2014/main" id="{9D35E34B-CFC5-45D5-94BE-1D6309806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6050" y="5176838"/>
            <a:ext cx="2325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b="1"/>
              <a:t>canale passacavi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4A51F17F-9C38-4859-926B-F34D38E5B1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325"/>
            <a:ext cx="9067800" cy="6608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eaLnBrk="1" hangingPunct="1">
              <a:defRPr/>
            </a:pPr>
            <a:r>
              <a:rPr lang="it-IT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 </a:t>
            </a:r>
          </a:p>
          <a:p>
            <a:pPr marL="457200" indent="-457200" eaLnBrk="1" hangingPunct="1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IL POSTO </a:t>
            </a:r>
            <a:r>
              <a:rPr lang="it-IT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DI</a:t>
            </a:r>
            <a:r>
              <a:rPr lang="it-IT" sz="28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LAVORO</a:t>
            </a:r>
          </a:p>
          <a:p>
            <a:pPr marL="457200" indent="-457200" eaLnBrk="1" hangingPunct="1">
              <a:defRPr/>
            </a:pPr>
            <a:endParaRPr lang="it-IT" b="1" dirty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marL="457200" indent="-457200" eaLnBrk="1" hangingPunct="1">
              <a:defRPr/>
            </a:pPr>
            <a:r>
              <a:rPr lang="it-IT" sz="22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2) SEDILE</a:t>
            </a:r>
          </a:p>
          <a:p>
            <a:pPr marL="457200" indent="-457200" eaLnBrk="1" hangingPunct="1">
              <a:defRPr/>
            </a:pPr>
            <a:endParaRPr lang="it-IT" sz="2200" b="1" dirty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marL="457200" indent="-457200" eaLnBrk="1" hangingPunct="1">
              <a:buFontTx/>
              <a:buChar char="•"/>
              <a:defRPr/>
            </a:pPr>
            <a:r>
              <a:rPr lang="it-IT" sz="22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girevole</a:t>
            </a:r>
            <a:r>
              <a:rPr lang="it-IT" sz="22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; </a:t>
            </a:r>
          </a:p>
          <a:p>
            <a:pPr marL="457200" indent="-457200" eaLnBrk="1" hangingPunct="1">
              <a:buFontTx/>
              <a:buChar char="•"/>
              <a:defRPr/>
            </a:pPr>
            <a:r>
              <a:rPr lang="it-IT" sz="22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regolabile in altezza</a:t>
            </a:r>
            <a:r>
              <a:rPr lang="it-IT" sz="22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it-IT" sz="2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variabile da 42 </a:t>
            </a:r>
            <a:r>
              <a:rPr lang="it-IT" sz="2200" b="1" dirty="0"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</a:t>
            </a:r>
            <a:r>
              <a:rPr lang="it-IT" sz="2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55 cm; </a:t>
            </a:r>
            <a:endParaRPr lang="it-IT" sz="2200" b="1" dirty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marL="457200" indent="-457200" eaLnBrk="1" hangingPunct="1">
              <a:buFontTx/>
              <a:buChar char="•"/>
              <a:defRPr/>
            </a:pPr>
            <a:r>
              <a:rPr lang="it-IT" sz="22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dimensioni sedile</a:t>
            </a:r>
            <a:r>
              <a:rPr lang="it-IT" sz="22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non inferiori a 40 x 40 cm, leggermente concavo ed inclinato in avanti di circa 2° ed all'indietro di 14° e con il bordo anteriore arrotondato </a:t>
            </a:r>
            <a:r>
              <a:rPr lang="it-IT" sz="2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(compressione dei vasi e dei nervi)</a:t>
            </a:r>
            <a:r>
              <a:rPr lang="it-IT" sz="22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; </a:t>
            </a:r>
            <a:r>
              <a:rPr lang="it-IT" sz="2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anatomico, soffice e rivestito di materiale permeabile (tessuto); </a:t>
            </a:r>
            <a:endParaRPr lang="it-IT" sz="2200" b="1" dirty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marL="457200" indent="-457200" eaLnBrk="1" hangingPunct="1">
              <a:buFontTx/>
              <a:buChar char="•"/>
              <a:defRPr/>
            </a:pPr>
            <a:r>
              <a:rPr lang="it-IT" sz="22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schienale</a:t>
            </a:r>
            <a:r>
              <a:rPr lang="it-IT" sz="22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, moderatamente sagomato nella parte alta, con possibilità di regolazione di profondità, altezza e inclinazione e con imbottitura lombare; </a:t>
            </a:r>
            <a:r>
              <a:rPr lang="it-IT" sz="2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alto </a:t>
            </a:r>
            <a:r>
              <a:rPr lang="it-IT" sz="22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ca</a:t>
            </a:r>
            <a:r>
              <a:rPr lang="it-IT" sz="2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50 cm. dal sedile con altezza di 10 </a:t>
            </a:r>
            <a:r>
              <a:rPr lang="it-IT" sz="2200" b="1" dirty="0"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</a:t>
            </a:r>
            <a:r>
              <a:rPr lang="it-IT" sz="2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20 cm</a:t>
            </a:r>
            <a:endParaRPr lang="it-IT" sz="2200" b="1" dirty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marL="457200" indent="-457200" eaLnBrk="1" hangingPunct="1">
              <a:buFontTx/>
              <a:buChar char="•"/>
              <a:defRPr/>
            </a:pPr>
            <a:r>
              <a:rPr lang="it-IT" sz="22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privo di braccioli</a:t>
            </a:r>
            <a:r>
              <a:rPr lang="it-IT" sz="22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o con braccioli di tipo corto e chiuso; </a:t>
            </a:r>
          </a:p>
          <a:p>
            <a:pPr marL="457200" indent="-457200" eaLnBrk="1" hangingPunct="1">
              <a:buFontTx/>
              <a:buChar char="•"/>
              <a:defRPr/>
            </a:pPr>
            <a:r>
              <a:rPr lang="it-IT" sz="22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basamento</a:t>
            </a:r>
            <a:r>
              <a:rPr lang="it-IT" sz="2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a 5 razze, grande almeno come il p. del sedile</a:t>
            </a:r>
            <a:endParaRPr lang="it-IT" sz="2200" b="1" dirty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marL="457200" indent="-457200" eaLnBrk="1" hangingPunct="1">
              <a:buFontTx/>
              <a:buChar char="•"/>
              <a:defRPr/>
            </a:pPr>
            <a:r>
              <a:rPr lang="it-IT" sz="22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con</a:t>
            </a:r>
            <a:r>
              <a:rPr lang="it-IT" sz="22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comandi </a:t>
            </a:r>
            <a:r>
              <a:rPr lang="it-IT" sz="22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maneggevoli ed accessibili da seduti. </a:t>
            </a:r>
          </a:p>
        </p:txBody>
      </p:sp>
      <p:grpSp>
        <p:nvGrpSpPr>
          <p:cNvPr id="29699" name="Group 4">
            <a:extLst>
              <a:ext uri="{FF2B5EF4-FFF2-40B4-BE49-F238E27FC236}">
                <a16:creationId xmlns:a16="http://schemas.microsoft.com/office/drawing/2014/main" id="{F08D75D5-31A0-4B29-8EC1-67CA382FBCE6}"/>
              </a:ext>
            </a:extLst>
          </p:cNvPr>
          <p:cNvGrpSpPr>
            <a:grpSpLocks/>
          </p:cNvGrpSpPr>
          <p:nvPr/>
        </p:nvGrpSpPr>
        <p:grpSpPr bwMode="auto">
          <a:xfrm>
            <a:off x="3386138" y="1936750"/>
            <a:ext cx="2371725" cy="3006725"/>
            <a:chOff x="-58" y="4536"/>
            <a:chExt cx="1494" cy="1894"/>
          </a:xfrm>
        </p:grpSpPr>
        <p:sp>
          <p:nvSpPr>
            <p:cNvPr id="29710" name="Rectangle 5">
              <a:extLst>
                <a:ext uri="{FF2B5EF4-FFF2-40B4-BE49-F238E27FC236}">
                  <a16:creationId xmlns:a16="http://schemas.microsoft.com/office/drawing/2014/main" id="{A20A84EC-28BC-458E-A29A-F75D417624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8" y="4536"/>
              <a:ext cx="11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it-IT" altLang="it-IT"/>
            </a:p>
            <a:p>
              <a:pPr lvl="1"/>
              <a:endParaRPr lang="it-IT" altLang="it-IT"/>
            </a:p>
          </p:txBody>
        </p:sp>
        <p:sp>
          <p:nvSpPr>
            <p:cNvPr id="29711" name="Rectangle 6">
              <a:extLst>
                <a:ext uri="{FF2B5EF4-FFF2-40B4-BE49-F238E27FC236}">
                  <a16:creationId xmlns:a16="http://schemas.microsoft.com/office/drawing/2014/main" id="{E7363162-32F9-441C-B800-1F7A5B06B8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083"/>
              <a:ext cx="1436" cy="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it-IT" altLang="it-IT" sz="1000" b="1"/>
                <a:t>  </a:t>
              </a:r>
              <a:r>
                <a:rPr lang="it-IT" altLang="it-IT" sz="10900" b="1"/>
                <a:t> </a:t>
              </a:r>
              <a:r>
                <a:rPr lang="it-IT" altLang="it-IT" sz="1000" b="1"/>
                <a:t>                                                         </a:t>
              </a:r>
              <a:r>
                <a:rPr lang="it-IT" altLang="it-IT" sz="1400"/>
                <a:t> </a:t>
              </a:r>
            </a:p>
            <a:p>
              <a:endParaRPr lang="it-IT" altLang="it-IT" sz="1000" b="1"/>
            </a:p>
          </p:txBody>
        </p:sp>
      </p:grpSp>
      <p:grpSp>
        <p:nvGrpSpPr>
          <p:cNvPr id="29700" name="Group 8">
            <a:extLst>
              <a:ext uri="{FF2B5EF4-FFF2-40B4-BE49-F238E27FC236}">
                <a16:creationId xmlns:a16="http://schemas.microsoft.com/office/drawing/2014/main" id="{EEA799DB-F684-4821-B645-027701C4E82F}"/>
              </a:ext>
            </a:extLst>
          </p:cNvPr>
          <p:cNvGrpSpPr>
            <a:grpSpLocks/>
          </p:cNvGrpSpPr>
          <p:nvPr/>
        </p:nvGrpSpPr>
        <p:grpSpPr bwMode="auto">
          <a:xfrm>
            <a:off x="3386138" y="1943100"/>
            <a:ext cx="2371725" cy="2971800"/>
            <a:chOff x="-58" y="4536"/>
            <a:chExt cx="1494" cy="1872"/>
          </a:xfrm>
        </p:grpSpPr>
        <p:sp>
          <p:nvSpPr>
            <p:cNvPr id="29708" name="Rectangle 9">
              <a:extLst>
                <a:ext uri="{FF2B5EF4-FFF2-40B4-BE49-F238E27FC236}">
                  <a16:creationId xmlns:a16="http://schemas.microsoft.com/office/drawing/2014/main" id="{F077A8ED-95FF-48B4-B78B-63F6EDAB43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8" y="4536"/>
              <a:ext cx="11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it-IT" altLang="it-IT"/>
            </a:p>
            <a:p>
              <a:pPr lvl="1"/>
              <a:endParaRPr lang="it-IT" altLang="it-IT"/>
            </a:p>
          </p:txBody>
        </p:sp>
        <p:sp>
          <p:nvSpPr>
            <p:cNvPr id="29709" name="Rectangle 10">
              <a:extLst>
                <a:ext uri="{FF2B5EF4-FFF2-40B4-BE49-F238E27FC236}">
                  <a16:creationId xmlns:a16="http://schemas.microsoft.com/office/drawing/2014/main" id="{9DDF2551-4D60-4542-BA02-58634EC377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083"/>
              <a:ext cx="1436" cy="1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it-IT" altLang="it-IT" sz="1000" b="1"/>
                <a:t>  </a:t>
              </a:r>
              <a:r>
                <a:rPr lang="it-IT" altLang="it-IT" sz="10800" b="1"/>
                <a:t> </a:t>
              </a:r>
              <a:r>
                <a:rPr lang="it-IT" altLang="it-IT" sz="1000" b="1"/>
                <a:t>                                                         </a:t>
              </a:r>
              <a:r>
                <a:rPr lang="it-IT" altLang="it-IT" sz="1400"/>
                <a:t> </a:t>
              </a:r>
            </a:p>
            <a:p>
              <a:endParaRPr lang="it-IT" altLang="it-IT" sz="1000" b="1"/>
            </a:p>
          </p:txBody>
        </p:sp>
      </p:grpSp>
      <p:grpSp>
        <p:nvGrpSpPr>
          <p:cNvPr id="29701" name="Group 12">
            <a:extLst>
              <a:ext uri="{FF2B5EF4-FFF2-40B4-BE49-F238E27FC236}">
                <a16:creationId xmlns:a16="http://schemas.microsoft.com/office/drawing/2014/main" id="{AA06A670-95C4-425A-97F6-6F454ED502B4}"/>
              </a:ext>
            </a:extLst>
          </p:cNvPr>
          <p:cNvGrpSpPr>
            <a:grpSpLocks/>
          </p:cNvGrpSpPr>
          <p:nvPr/>
        </p:nvGrpSpPr>
        <p:grpSpPr bwMode="auto">
          <a:xfrm>
            <a:off x="3386138" y="1936750"/>
            <a:ext cx="2371725" cy="3006725"/>
            <a:chOff x="-58" y="4536"/>
            <a:chExt cx="1494" cy="1894"/>
          </a:xfrm>
        </p:grpSpPr>
        <p:sp>
          <p:nvSpPr>
            <p:cNvPr id="29706" name="Rectangle 13">
              <a:extLst>
                <a:ext uri="{FF2B5EF4-FFF2-40B4-BE49-F238E27FC236}">
                  <a16:creationId xmlns:a16="http://schemas.microsoft.com/office/drawing/2014/main" id="{85D7806A-603D-49AA-9536-0C0CC8859A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8" y="4536"/>
              <a:ext cx="11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it-IT" altLang="it-IT"/>
            </a:p>
            <a:p>
              <a:pPr lvl="1"/>
              <a:endParaRPr lang="it-IT" altLang="it-IT"/>
            </a:p>
          </p:txBody>
        </p:sp>
        <p:sp>
          <p:nvSpPr>
            <p:cNvPr id="29707" name="Rectangle 14">
              <a:extLst>
                <a:ext uri="{FF2B5EF4-FFF2-40B4-BE49-F238E27FC236}">
                  <a16:creationId xmlns:a16="http://schemas.microsoft.com/office/drawing/2014/main" id="{F2077A4C-4943-4156-8FD6-BF675A063C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083"/>
              <a:ext cx="1436" cy="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it-IT" altLang="it-IT" sz="1000" b="1"/>
                <a:t>  </a:t>
              </a:r>
              <a:r>
                <a:rPr lang="it-IT" altLang="it-IT" sz="10900" b="1"/>
                <a:t> </a:t>
              </a:r>
              <a:r>
                <a:rPr lang="it-IT" altLang="it-IT" sz="1000" b="1"/>
                <a:t>                                                         </a:t>
              </a:r>
              <a:r>
                <a:rPr lang="it-IT" altLang="it-IT" sz="1400"/>
                <a:t> </a:t>
              </a:r>
            </a:p>
            <a:p>
              <a:endParaRPr lang="it-IT" altLang="it-IT" sz="1000" b="1"/>
            </a:p>
          </p:txBody>
        </p:sp>
      </p:grpSp>
      <p:grpSp>
        <p:nvGrpSpPr>
          <p:cNvPr id="29702" name="Group 20">
            <a:extLst>
              <a:ext uri="{FF2B5EF4-FFF2-40B4-BE49-F238E27FC236}">
                <a16:creationId xmlns:a16="http://schemas.microsoft.com/office/drawing/2014/main" id="{1CADE6D2-8FE4-42B9-8698-17FE3ADB542C}"/>
              </a:ext>
            </a:extLst>
          </p:cNvPr>
          <p:cNvGrpSpPr>
            <a:grpSpLocks/>
          </p:cNvGrpSpPr>
          <p:nvPr/>
        </p:nvGrpSpPr>
        <p:grpSpPr bwMode="auto">
          <a:xfrm>
            <a:off x="3386138" y="1890713"/>
            <a:ext cx="2371725" cy="3078162"/>
            <a:chOff x="-58" y="4536"/>
            <a:chExt cx="1494" cy="1939"/>
          </a:xfrm>
        </p:grpSpPr>
        <p:sp>
          <p:nvSpPr>
            <p:cNvPr id="29704" name="Rectangle 17">
              <a:extLst>
                <a:ext uri="{FF2B5EF4-FFF2-40B4-BE49-F238E27FC236}">
                  <a16:creationId xmlns:a16="http://schemas.microsoft.com/office/drawing/2014/main" id="{E5480E31-3464-4742-B8B4-A105FEFD5C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8" y="4536"/>
              <a:ext cx="11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it-IT" altLang="it-IT"/>
            </a:p>
            <a:p>
              <a:pPr lvl="1"/>
              <a:endParaRPr lang="it-IT" altLang="it-IT"/>
            </a:p>
          </p:txBody>
        </p:sp>
        <p:sp>
          <p:nvSpPr>
            <p:cNvPr id="29705" name="Rectangle 18">
              <a:extLst>
                <a:ext uri="{FF2B5EF4-FFF2-40B4-BE49-F238E27FC236}">
                  <a16:creationId xmlns:a16="http://schemas.microsoft.com/office/drawing/2014/main" id="{D30A2906-84C4-455D-9EE9-CA1B098778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083"/>
              <a:ext cx="1436" cy="1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it-IT" altLang="it-IT" sz="1000"/>
                <a:t>  </a:t>
              </a:r>
              <a:r>
                <a:rPr lang="it-IT" altLang="it-IT" sz="11500"/>
                <a:t> </a:t>
              </a:r>
              <a:r>
                <a:rPr lang="it-IT" altLang="it-IT" sz="1000"/>
                <a:t>                                                         </a:t>
              </a:r>
              <a:r>
                <a:rPr lang="it-IT" altLang="it-IT" sz="1400"/>
                <a:t> </a:t>
              </a:r>
            </a:p>
            <a:p>
              <a:endParaRPr lang="it-IT" altLang="it-IT" sz="1000"/>
            </a:p>
          </p:txBody>
        </p:sp>
      </p:grpSp>
      <p:pic>
        <p:nvPicPr>
          <p:cNvPr id="29703" name="Picture 19" descr="sedile2">
            <a:extLst>
              <a:ext uri="{FF2B5EF4-FFF2-40B4-BE49-F238E27FC236}">
                <a16:creationId xmlns:a16="http://schemas.microsoft.com/office/drawing/2014/main" id="{ECEB9697-D19F-4C0D-9207-6F360D017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15888"/>
            <a:ext cx="2057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435ECE54-CAD2-44AA-8FE1-A6C41560AC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692150"/>
            <a:ext cx="8451850" cy="5822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eaLnBrk="1" hangingPunct="1">
              <a:defRPr/>
            </a:pP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 </a:t>
            </a:r>
          </a:p>
          <a:p>
            <a:pPr marL="457200" indent="-457200" eaLnBrk="1" hangingPunct="1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IL POSTO </a:t>
            </a:r>
            <a:r>
              <a:rPr lang="it-IT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DI</a:t>
            </a:r>
            <a:r>
              <a:rPr lang="it-IT" sz="36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LAVORO</a:t>
            </a:r>
          </a:p>
          <a:p>
            <a:pPr marL="457200" indent="-457200" eaLnBrk="1" hangingPunct="1">
              <a:defRPr/>
            </a:pPr>
            <a:endParaRPr lang="it-IT" sz="2000" b="1" dirty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marL="457200" indent="-457200" eaLnBrk="1" hangingPunct="1">
              <a:defRPr/>
            </a:pP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2) SEDILE</a:t>
            </a:r>
          </a:p>
          <a:p>
            <a:pPr marL="457200" indent="-457200" eaLnBrk="1" hangingPunct="1">
              <a:defRPr/>
            </a:pPr>
            <a:endParaRPr lang="it-IT" sz="2000" b="1" dirty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marL="457200" indent="-457200" eaLnBrk="1" hangingPunct="1">
              <a:defRPr/>
            </a:pP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4 REGOLE </a:t>
            </a:r>
            <a:r>
              <a:rPr lang="it-IT" sz="20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D’ORO</a:t>
            </a: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PER </a:t>
            </a:r>
          </a:p>
          <a:p>
            <a:pPr marL="457200" indent="-457200" eaLnBrk="1" hangingPunct="1">
              <a:defRPr/>
            </a:pP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ACQUISTARE UNA SEDIA PER VDT</a:t>
            </a:r>
          </a:p>
          <a:p>
            <a:pPr marL="457200" indent="-457200" eaLnBrk="1" hangingPunct="1">
              <a:defRPr/>
            </a:pP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● effettuare una prova individuale di </a:t>
            </a:r>
          </a:p>
          <a:p>
            <a:pPr marL="457200" indent="-457200" eaLnBrk="1" hangingPunct="1">
              <a:defRPr/>
            </a:pP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almeno una settimana, in modo che la </a:t>
            </a:r>
          </a:p>
          <a:p>
            <a:pPr marL="457200" indent="-457200" eaLnBrk="1" hangingPunct="1">
              <a:defRPr/>
            </a:pP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sedia si adatti alle caratteristiche </a:t>
            </a:r>
          </a:p>
          <a:p>
            <a:pPr marL="457200" indent="-457200" eaLnBrk="1" hangingPunct="1">
              <a:defRPr/>
            </a:pP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dell’utente;</a:t>
            </a:r>
          </a:p>
          <a:p>
            <a:pPr marL="457200" indent="-457200" eaLnBrk="1" hangingPunct="1">
              <a:defRPr/>
            </a:pP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● l’utente deve avere la possibilità di </a:t>
            </a:r>
          </a:p>
          <a:p>
            <a:pPr marL="457200" indent="-457200" eaLnBrk="1" hangingPunct="1">
              <a:defRPr/>
            </a:pP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scegliere come minimo tra due modelli;</a:t>
            </a:r>
          </a:p>
          <a:p>
            <a:pPr marL="457200" indent="-457200" eaLnBrk="1" hangingPunct="1">
              <a:defRPr/>
            </a:pP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● bisogna tener conto della statura della/e</a:t>
            </a:r>
          </a:p>
          <a:p>
            <a:pPr marL="457200" indent="-457200" eaLnBrk="1" hangingPunct="1">
              <a:defRPr/>
            </a:pP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persona/e a cui è destinata la sedia;</a:t>
            </a:r>
          </a:p>
          <a:p>
            <a:pPr marL="457200" indent="-457200" eaLnBrk="1" hangingPunct="1">
              <a:defRPr/>
            </a:pP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● con il fornitore bisogna stabilire quali</a:t>
            </a:r>
          </a:p>
          <a:p>
            <a:pPr marL="457200" indent="-457200" eaLnBrk="1" hangingPunct="1">
              <a:defRPr/>
            </a:pP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istruzioni dare alle persone interessate.</a:t>
            </a:r>
          </a:p>
          <a:p>
            <a:pPr marL="457200" indent="-457200" eaLnBrk="1" hangingPunct="1">
              <a:defRPr/>
            </a:pPr>
            <a:endParaRPr lang="it-IT" sz="2000" b="1" dirty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  <p:pic>
        <p:nvPicPr>
          <p:cNvPr id="30723" name="Picture 16">
            <a:extLst>
              <a:ext uri="{FF2B5EF4-FFF2-40B4-BE49-F238E27FC236}">
                <a16:creationId xmlns:a16="http://schemas.microsoft.com/office/drawing/2014/main" id="{8F059C89-08E6-4594-BC0A-36B45FB8F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773238"/>
            <a:ext cx="3492500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A3A6B7E6-1382-4AD9-93CF-E8F71942E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981075"/>
            <a:ext cx="8915400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61950" indent="-361950" eaLnBrk="1" hangingPunct="1">
              <a:defRPr/>
            </a:pP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 </a:t>
            </a:r>
          </a:p>
          <a:p>
            <a:pPr marL="361950" indent="-361950" eaLnBrk="1" hangingPunct="1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IL VDT – lo schermo</a:t>
            </a:r>
          </a:p>
          <a:p>
            <a:pPr marL="361950" indent="-361950" eaLnBrk="1" hangingPunct="1">
              <a:defRPr/>
            </a:pPr>
            <a:r>
              <a:rPr lang="it-IT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</a:p>
          <a:p>
            <a:pPr marL="361950" indent="-361950" eaLnBrk="1" hangingPunct="1">
              <a:buFontTx/>
              <a:buChar char="•"/>
              <a:defRPr/>
            </a:pPr>
            <a:r>
              <a:rPr lang="it-IT" sz="20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dimensioni</a:t>
            </a: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adatte all'attività che è </a:t>
            </a:r>
          </a:p>
          <a:p>
            <a:pPr marL="361950" indent="-361950" eaLnBrk="1" hangingPunct="1">
              <a:defRPr/>
            </a:pP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	chiamato a svolgere e tali da essere </a:t>
            </a:r>
          </a:p>
          <a:p>
            <a:pPr marL="361950" indent="-361950" eaLnBrk="1" hangingPunct="1">
              <a:defRPr/>
            </a:pP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	leggibili a 68 </a:t>
            </a: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÷</a:t>
            </a: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80 cm; </a:t>
            </a:r>
          </a:p>
          <a:p>
            <a:pPr marL="361950" indent="-361950" eaLnBrk="1" hangingPunct="1">
              <a:buFontTx/>
              <a:buChar char="•"/>
              <a:defRPr/>
            </a:pPr>
            <a:r>
              <a:rPr lang="it-IT" sz="20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raggio di curvatura</a:t>
            </a: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, tale da ridurre al minimo la possibilità di riflessi di luce derivanti dall'ambiente circostante; </a:t>
            </a:r>
          </a:p>
          <a:p>
            <a:pPr marL="361950" indent="-361950" eaLnBrk="1" hangingPunct="1">
              <a:buFontTx/>
              <a:buChar char="•"/>
              <a:defRPr/>
            </a:pPr>
            <a:r>
              <a:rPr lang="it-IT" sz="20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contrasto e luminosità regolabili</a:t>
            </a: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; </a:t>
            </a:r>
          </a:p>
          <a:p>
            <a:pPr marL="361950" indent="-361950" eaLnBrk="1" hangingPunct="1">
              <a:buFontTx/>
              <a:buChar char="•"/>
              <a:defRPr/>
            </a:pP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immagini stabili; </a:t>
            </a:r>
          </a:p>
          <a:p>
            <a:pPr marL="361950" indent="-361950" eaLnBrk="1" hangingPunct="1">
              <a:buFontTx/>
              <a:buChar char="•"/>
              <a:defRPr/>
            </a:pPr>
            <a:r>
              <a:rPr lang="it-IT" sz="20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caratteri definiti e leggibili</a:t>
            </a: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: la brillantezza e/o il contrasto tra caratteri e sfondo dello schermo devono risultare facilmente regolabili per volontà dell'operatore ed adattabili alle condizioni ambientali senza che ciò sia causa di molestia per l'utilizzatore; </a:t>
            </a:r>
          </a:p>
          <a:p>
            <a:pPr marL="361950" indent="-361950" eaLnBrk="1" hangingPunct="1">
              <a:defRPr/>
            </a:pPr>
            <a:endParaRPr lang="it-IT" sz="2000" b="1" dirty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marL="361950" indent="-361950">
              <a:defRPr/>
            </a:pPr>
            <a:endParaRPr lang="it-IT" sz="2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34B3AED9-720B-4C03-9B64-27CED8ED7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968625"/>
            <a:ext cx="9144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grpSp>
        <p:nvGrpSpPr>
          <p:cNvPr id="31748" name="Group 4">
            <a:extLst>
              <a:ext uri="{FF2B5EF4-FFF2-40B4-BE49-F238E27FC236}">
                <a16:creationId xmlns:a16="http://schemas.microsoft.com/office/drawing/2014/main" id="{27D9919F-3A00-4171-8460-1412C45EE87C}"/>
              </a:ext>
            </a:extLst>
          </p:cNvPr>
          <p:cNvGrpSpPr>
            <a:grpSpLocks/>
          </p:cNvGrpSpPr>
          <p:nvPr/>
        </p:nvGrpSpPr>
        <p:grpSpPr bwMode="auto">
          <a:xfrm>
            <a:off x="3386138" y="3014663"/>
            <a:ext cx="2371725" cy="3006725"/>
            <a:chOff x="-58" y="4536"/>
            <a:chExt cx="1494" cy="1894"/>
          </a:xfrm>
        </p:grpSpPr>
        <p:sp>
          <p:nvSpPr>
            <p:cNvPr id="31750" name="Rectangle 5">
              <a:extLst>
                <a:ext uri="{FF2B5EF4-FFF2-40B4-BE49-F238E27FC236}">
                  <a16:creationId xmlns:a16="http://schemas.microsoft.com/office/drawing/2014/main" id="{5C91FBDE-3EDC-4126-9566-A60DA8313C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8" y="4536"/>
              <a:ext cx="11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it-IT" altLang="it-IT"/>
            </a:p>
            <a:p>
              <a:pPr lvl="1"/>
              <a:endParaRPr lang="it-IT" altLang="it-IT"/>
            </a:p>
          </p:txBody>
        </p:sp>
        <p:sp>
          <p:nvSpPr>
            <p:cNvPr id="31751" name="Rectangle 6">
              <a:extLst>
                <a:ext uri="{FF2B5EF4-FFF2-40B4-BE49-F238E27FC236}">
                  <a16:creationId xmlns:a16="http://schemas.microsoft.com/office/drawing/2014/main" id="{A7F17B02-599C-4C5D-B391-37096F47C8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083"/>
              <a:ext cx="1436" cy="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it-IT" altLang="it-IT" sz="1000" b="1"/>
                <a:t>  </a:t>
              </a:r>
              <a:r>
                <a:rPr lang="it-IT" altLang="it-IT" sz="10900" b="1"/>
                <a:t> </a:t>
              </a:r>
              <a:r>
                <a:rPr lang="it-IT" altLang="it-IT" sz="1000" b="1"/>
                <a:t>                                                         </a:t>
              </a:r>
              <a:r>
                <a:rPr lang="it-IT" altLang="it-IT" sz="1400"/>
                <a:t> </a:t>
              </a:r>
            </a:p>
            <a:p>
              <a:endParaRPr lang="it-IT" altLang="it-IT" sz="1000" b="1"/>
            </a:p>
          </p:txBody>
        </p:sp>
      </p:grpSp>
      <p:pic>
        <p:nvPicPr>
          <p:cNvPr id="31749" name="Picture 7" descr="monitor2">
            <a:extLst>
              <a:ext uri="{FF2B5EF4-FFF2-40B4-BE49-F238E27FC236}">
                <a16:creationId xmlns:a16="http://schemas.microsoft.com/office/drawing/2014/main" id="{BD0646A4-1BD4-4DC8-AAE0-2460C17F7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125538"/>
            <a:ext cx="20574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E8FA9FBD-ED80-4189-BDB9-49B00C1A13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981075"/>
            <a:ext cx="8915400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61950" indent="-361950" eaLnBrk="1" hangingPunct="1">
              <a:defRPr/>
            </a:pPr>
            <a:r>
              <a:rPr lang="it-IT" sz="18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 </a:t>
            </a:r>
          </a:p>
          <a:p>
            <a:pPr marL="361950" indent="-361950" eaLnBrk="1" hangingPunct="1">
              <a:defRPr/>
            </a:pPr>
            <a:r>
              <a:rPr lang="it-IT" sz="32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IL VDT </a:t>
            </a:r>
            <a:r>
              <a:rPr lang="it-IT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– lo schermo</a:t>
            </a:r>
            <a:endParaRPr lang="it-IT" sz="3200" b="1" dirty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marL="361950" indent="-361950" eaLnBrk="1" hangingPunct="1">
              <a:defRPr/>
            </a:pPr>
            <a:r>
              <a:rPr lang="it-IT" sz="14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</a:p>
          <a:p>
            <a:pPr marL="361950" indent="-361950" eaLnBrk="1" hangingPunct="1">
              <a:buFontTx/>
              <a:buChar char="•"/>
              <a:defRPr/>
            </a:pPr>
            <a:r>
              <a:rPr lang="it-IT" sz="18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facilmente orientabile ed inclinabile</a:t>
            </a:r>
            <a:r>
              <a:rPr lang="it-IT" sz="18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; </a:t>
            </a:r>
          </a:p>
          <a:p>
            <a:pPr marL="361950" indent="-361950" eaLnBrk="1" hangingPunct="1">
              <a:buFontTx/>
              <a:buChar char="•"/>
              <a:defRPr/>
            </a:pPr>
            <a:r>
              <a:rPr lang="it-IT" sz="18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deve essere </a:t>
            </a:r>
            <a:r>
              <a:rPr lang="it-IT" sz="18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posizionato</a:t>
            </a:r>
            <a:r>
              <a:rPr lang="it-IT" sz="18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davanti a sé per </a:t>
            </a:r>
          </a:p>
          <a:p>
            <a:pPr marL="361950" indent="-361950" eaLnBrk="1" hangingPunct="1">
              <a:defRPr/>
            </a:pPr>
            <a:r>
              <a:rPr lang="it-IT" sz="18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	evitare torsioni di collo e schiena; </a:t>
            </a:r>
          </a:p>
          <a:p>
            <a:pPr marL="361950" indent="-361950" eaLnBrk="1" hangingPunct="1">
              <a:buFontTx/>
              <a:buChar char="•"/>
              <a:defRPr/>
            </a:pPr>
            <a:r>
              <a:rPr lang="it-IT" sz="18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il</a:t>
            </a:r>
            <a:r>
              <a:rPr lang="it-IT" sz="18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bordo </a:t>
            </a:r>
            <a:r>
              <a:rPr lang="it-IT" sz="18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superiore dello schermo deve essere all'altezza degli occhi; </a:t>
            </a:r>
          </a:p>
          <a:p>
            <a:pPr marL="361950" indent="-361950" eaLnBrk="1" hangingPunct="1">
              <a:buFontTx/>
              <a:buChar char="•"/>
              <a:defRPr/>
            </a:pPr>
            <a:r>
              <a:rPr lang="it-IT" sz="18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chi usa lenti bifocali, cerchi di posizionare lo schermo più in basso per evitare tensioni del collo. </a:t>
            </a:r>
          </a:p>
          <a:p>
            <a:pPr marL="361950" indent="-361950">
              <a:defRPr/>
            </a:pPr>
            <a:endParaRPr lang="it-IT" sz="1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1F2E56E2-03CC-45F8-81FB-DF59EA6001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90713"/>
            <a:ext cx="9144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grpSp>
        <p:nvGrpSpPr>
          <p:cNvPr id="32772" name="Group 4">
            <a:extLst>
              <a:ext uri="{FF2B5EF4-FFF2-40B4-BE49-F238E27FC236}">
                <a16:creationId xmlns:a16="http://schemas.microsoft.com/office/drawing/2014/main" id="{3ECB616A-BC4F-43BE-B0EE-FDE45DD2259F}"/>
              </a:ext>
            </a:extLst>
          </p:cNvPr>
          <p:cNvGrpSpPr>
            <a:grpSpLocks/>
          </p:cNvGrpSpPr>
          <p:nvPr/>
        </p:nvGrpSpPr>
        <p:grpSpPr bwMode="auto">
          <a:xfrm>
            <a:off x="3386138" y="1936750"/>
            <a:ext cx="2371725" cy="3006725"/>
            <a:chOff x="-58" y="4536"/>
            <a:chExt cx="1494" cy="1894"/>
          </a:xfrm>
        </p:grpSpPr>
        <p:sp>
          <p:nvSpPr>
            <p:cNvPr id="32776" name="Rectangle 5">
              <a:extLst>
                <a:ext uri="{FF2B5EF4-FFF2-40B4-BE49-F238E27FC236}">
                  <a16:creationId xmlns:a16="http://schemas.microsoft.com/office/drawing/2014/main" id="{E04E3F4F-7E8F-433A-A097-22B16838DA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8" y="4536"/>
              <a:ext cx="11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it-IT" altLang="it-IT"/>
            </a:p>
            <a:p>
              <a:pPr lvl="1"/>
              <a:endParaRPr lang="it-IT" altLang="it-IT"/>
            </a:p>
          </p:txBody>
        </p:sp>
        <p:sp>
          <p:nvSpPr>
            <p:cNvPr id="32777" name="Rectangle 6">
              <a:extLst>
                <a:ext uri="{FF2B5EF4-FFF2-40B4-BE49-F238E27FC236}">
                  <a16:creationId xmlns:a16="http://schemas.microsoft.com/office/drawing/2014/main" id="{4B886033-1434-42A6-B4B8-0616E7EBE5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083"/>
              <a:ext cx="1436" cy="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it-IT" altLang="it-IT" sz="1000" b="1"/>
                <a:t>  </a:t>
              </a:r>
              <a:r>
                <a:rPr lang="it-IT" altLang="it-IT" sz="10900" b="1"/>
                <a:t> </a:t>
              </a:r>
              <a:r>
                <a:rPr lang="it-IT" altLang="it-IT" sz="1000" b="1"/>
                <a:t>                                                         </a:t>
              </a:r>
              <a:r>
                <a:rPr lang="it-IT" altLang="it-IT" sz="1400"/>
                <a:t> </a:t>
              </a:r>
            </a:p>
            <a:p>
              <a:endParaRPr lang="it-IT" altLang="it-IT" sz="1000" b="1"/>
            </a:p>
          </p:txBody>
        </p:sp>
      </p:grpSp>
      <p:pic>
        <p:nvPicPr>
          <p:cNvPr id="32773" name="Picture 7" descr="monitor2">
            <a:extLst>
              <a:ext uri="{FF2B5EF4-FFF2-40B4-BE49-F238E27FC236}">
                <a16:creationId xmlns:a16="http://schemas.microsoft.com/office/drawing/2014/main" id="{78B374E3-C8CD-4619-8FBA-CBC566745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57200"/>
            <a:ext cx="20574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8">
            <a:extLst>
              <a:ext uri="{FF2B5EF4-FFF2-40B4-BE49-F238E27FC236}">
                <a16:creationId xmlns:a16="http://schemas.microsoft.com/office/drawing/2014/main" id="{8D74DD08-EE54-4C41-9C58-592328F4E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76700"/>
            <a:ext cx="3887787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9">
            <a:extLst>
              <a:ext uri="{FF2B5EF4-FFF2-40B4-BE49-F238E27FC236}">
                <a16:creationId xmlns:a16="http://schemas.microsoft.com/office/drawing/2014/main" id="{3EE8C5E1-3BD1-41F8-9FAA-E1A569544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165600"/>
            <a:ext cx="409257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>
            <a:extLst>
              <a:ext uri="{FF2B5EF4-FFF2-40B4-BE49-F238E27FC236}">
                <a16:creationId xmlns:a16="http://schemas.microsoft.com/office/drawing/2014/main" id="{A3E3AE58-67E4-486A-9946-9A1D9FBF29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325" y="2708275"/>
            <a:ext cx="2701925" cy="11525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2065" name="Rectangle 17">
            <a:extLst>
              <a:ext uri="{FF2B5EF4-FFF2-40B4-BE49-F238E27FC236}">
                <a16:creationId xmlns:a16="http://schemas.microsoft.com/office/drawing/2014/main" id="{4DC64AEF-0629-4D3B-9610-0797310CE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88913"/>
            <a:ext cx="8135937" cy="457200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it-IT" sz="2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RISCHIO ELETTRICO</a:t>
            </a:r>
          </a:p>
        </p:txBody>
      </p:sp>
      <p:sp>
        <p:nvSpPr>
          <p:cNvPr id="2056" name="Rectangle 8">
            <a:extLst>
              <a:ext uri="{FF2B5EF4-FFF2-40B4-BE49-F238E27FC236}">
                <a16:creationId xmlns:a16="http://schemas.microsoft.com/office/drawing/2014/main" id="{125D32D0-9347-4798-927E-E7FC229FF6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052513"/>
            <a:ext cx="5616575" cy="3455987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r>
              <a:rPr lang="it-IT" sz="2000">
                <a:solidFill>
                  <a:schemeClr val="tx1"/>
                </a:solidFill>
                <a:latin typeface="Tahoma" pitchFamily="34" charset="0"/>
              </a:rPr>
              <a:t>L’impianto elettrico:</a:t>
            </a:r>
          </a:p>
          <a:p>
            <a:pPr eaLnBrk="1" hangingPunct="1">
              <a:defRPr/>
            </a:pPr>
            <a:r>
              <a:rPr lang="it-IT" sz="2000">
                <a:solidFill>
                  <a:schemeClr val="tx1"/>
                </a:solidFill>
                <a:latin typeface="Tahoma" pitchFamily="34" charset="0"/>
              </a:rPr>
              <a:t>insieme di costruzioni e di installazioni con il </a:t>
            </a:r>
            <a:br>
              <a:rPr lang="it-IT" sz="2000">
                <a:solidFill>
                  <a:schemeClr val="tx1"/>
                </a:solidFill>
                <a:latin typeface="Tahoma" pitchFamily="34" charset="0"/>
              </a:rPr>
            </a:br>
            <a:r>
              <a:rPr lang="it-IT" sz="2000">
                <a:solidFill>
                  <a:schemeClr val="tx1"/>
                </a:solidFill>
                <a:latin typeface="Tahoma" pitchFamily="34" charset="0"/>
              </a:rPr>
              <a:t>fine di:</a:t>
            </a:r>
          </a:p>
          <a:p>
            <a:pPr eaLnBrk="1" hangingPunct="1">
              <a:defRPr/>
            </a:pPr>
            <a:endParaRPr lang="it-IT" sz="2000">
              <a:solidFill>
                <a:schemeClr val="tx1"/>
              </a:solidFill>
              <a:latin typeface="Tahoma" pitchFamily="34" charset="0"/>
            </a:endParaRPr>
          </a:p>
          <a:p>
            <a:pPr eaLnBrk="1" hangingPunct="1">
              <a:defRPr/>
            </a:pPr>
            <a:r>
              <a:rPr lang="it-IT" sz="2000">
                <a:solidFill>
                  <a:schemeClr val="tx1"/>
                </a:solidFill>
                <a:latin typeface="Tahoma" pitchFamily="34" charset="0"/>
              </a:rPr>
              <a:t>•Produrre</a:t>
            </a:r>
          </a:p>
          <a:p>
            <a:pPr eaLnBrk="1" hangingPunct="1">
              <a:defRPr/>
            </a:pPr>
            <a:r>
              <a:rPr lang="it-IT" sz="2000">
                <a:solidFill>
                  <a:schemeClr val="tx1"/>
                </a:solidFill>
                <a:latin typeface="Tahoma" pitchFamily="34" charset="0"/>
              </a:rPr>
              <a:t>•Convertire</a:t>
            </a:r>
          </a:p>
          <a:p>
            <a:pPr eaLnBrk="1" hangingPunct="1">
              <a:defRPr/>
            </a:pPr>
            <a:r>
              <a:rPr lang="it-IT" sz="2000">
                <a:solidFill>
                  <a:schemeClr val="tx1"/>
                </a:solidFill>
                <a:latin typeface="Tahoma" pitchFamily="34" charset="0"/>
              </a:rPr>
              <a:t>•Trasformare</a:t>
            </a:r>
          </a:p>
          <a:p>
            <a:pPr eaLnBrk="1" hangingPunct="1">
              <a:defRPr/>
            </a:pPr>
            <a:r>
              <a:rPr lang="it-IT" sz="2000">
                <a:solidFill>
                  <a:schemeClr val="tx1"/>
                </a:solidFill>
                <a:latin typeface="Tahoma" pitchFamily="34" charset="0"/>
              </a:rPr>
              <a:t>•Regolare</a:t>
            </a:r>
          </a:p>
          <a:p>
            <a:pPr eaLnBrk="1" hangingPunct="1">
              <a:defRPr/>
            </a:pPr>
            <a:r>
              <a:rPr lang="it-IT" sz="2000">
                <a:solidFill>
                  <a:schemeClr val="tx1"/>
                </a:solidFill>
                <a:latin typeface="Tahoma" pitchFamily="34" charset="0"/>
              </a:rPr>
              <a:t>•Smistare</a:t>
            </a:r>
          </a:p>
          <a:p>
            <a:pPr eaLnBrk="1" hangingPunct="1">
              <a:defRPr/>
            </a:pPr>
            <a:r>
              <a:rPr lang="it-IT" sz="2000">
                <a:solidFill>
                  <a:schemeClr val="tx1"/>
                </a:solidFill>
                <a:latin typeface="Tahoma" pitchFamily="34" charset="0"/>
              </a:rPr>
              <a:t>•Trasportare</a:t>
            </a:r>
          </a:p>
          <a:p>
            <a:pPr eaLnBrk="1" hangingPunct="1">
              <a:defRPr/>
            </a:pPr>
            <a:r>
              <a:rPr lang="it-IT" sz="2000">
                <a:solidFill>
                  <a:schemeClr val="tx1"/>
                </a:solidFill>
                <a:latin typeface="Tahoma" pitchFamily="34" charset="0"/>
              </a:rPr>
              <a:t>•Distribuire</a:t>
            </a:r>
            <a:endParaRPr lang="it-IT" sz="80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425CCDFF-793C-46B5-ABF8-FD8170DBC4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675" y="3141663"/>
            <a:ext cx="2174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2000">
                <a:latin typeface="Tahoma" panose="020B0604030504040204" pitchFamily="34" charset="0"/>
              </a:rPr>
              <a:t>L’energia elettrica</a:t>
            </a:r>
          </a:p>
        </p:txBody>
      </p:sp>
      <p:sp>
        <p:nvSpPr>
          <p:cNvPr id="7174" name="AutoShape 6">
            <a:extLst>
              <a:ext uri="{FF2B5EF4-FFF2-40B4-BE49-F238E27FC236}">
                <a16:creationId xmlns:a16="http://schemas.microsoft.com/office/drawing/2014/main" id="{EB3FB015-16FA-44B7-8949-D1FA56C7F9AC}"/>
              </a:ext>
            </a:extLst>
          </p:cNvPr>
          <p:cNvSpPr>
            <a:spLocks/>
          </p:cNvSpPr>
          <p:nvPr/>
        </p:nvSpPr>
        <p:spPr bwMode="auto">
          <a:xfrm>
            <a:off x="2268538" y="2492375"/>
            <a:ext cx="503237" cy="1873250"/>
          </a:xfrm>
          <a:prstGeom prst="rightBrace">
            <a:avLst>
              <a:gd name="adj1" fmla="val 31020"/>
              <a:gd name="adj2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7175" name="Text Box 7">
            <a:extLst>
              <a:ext uri="{FF2B5EF4-FFF2-40B4-BE49-F238E27FC236}">
                <a16:creationId xmlns:a16="http://schemas.microsoft.com/office/drawing/2014/main" id="{ACCF1A63-F445-4620-BCCB-BC91031A7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2781300"/>
            <a:ext cx="2436812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000">
                <a:latin typeface="Tahoma" panose="020B0604030504040204" pitchFamily="34" charset="0"/>
              </a:rPr>
              <a:t>UTILIZZATA PER IL COMPIMENTO DI UN LAVORO</a:t>
            </a:r>
          </a:p>
        </p:txBody>
      </p:sp>
      <p:sp>
        <p:nvSpPr>
          <p:cNvPr id="7176" name="AutoShape 8">
            <a:extLst>
              <a:ext uri="{FF2B5EF4-FFF2-40B4-BE49-F238E27FC236}">
                <a16:creationId xmlns:a16="http://schemas.microsoft.com/office/drawing/2014/main" id="{5ABE61E6-97A4-4E31-BF87-146FA30B8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625" y="3213100"/>
            <a:ext cx="576263" cy="287338"/>
          </a:xfrm>
          <a:prstGeom prst="rightArrow">
            <a:avLst>
              <a:gd name="adj1" fmla="val 50000"/>
              <a:gd name="adj2" fmla="val 5013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pic>
        <p:nvPicPr>
          <p:cNvPr id="7177" name="Picture 9" descr="cavi_elettrici_art">
            <a:extLst>
              <a:ext uri="{FF2B5EF4-FFF2-40B4-BE49-F238E27FC236}">
                <a16:creationId xmlns:a16="http://schemas.microsoft.com/office/drawing/2014/main" id="{50DC8824-49B6-402B-AC94-AA010F0BA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836613"/>
            <a:ext cx="1374775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8" name="Rectangle 10">
            <a:extLst>
              <a:ext uri="{FF2B5EF4-FFF2-40B4-BE49-F238E27FC236}">
                <a16:creationId xmlns:a16="http://schemas.microsoft.com/office/drawing/2014/main" id="{DE830DE6-7BDE-413B-A9EA-382D2127D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78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7179" name="Rectangle 11">
            <a:extLst>
              <a:ext uri="{FF2B5EF4-FFF2-40B4-BE49-F238E27FC236}">
                <a16:creationId xmlns:a16="http://schemas.microsoft.com/office/drawing/2014/main" id="{F3E75741-F128-4F1B-ACFC-3A49F72EB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78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7180" name="Rectangle 12">
            <a:extLst>
              <a:ext uri="{FF2B5EF4-FFF2-40B4-BE49-F238E27FC236}">
                <a16:creationId xmlns:a16="http://schemas.microsoft.com/office/drawing/2014/main" id="{EE1DDA24-F07F-418D-B033-54D860A49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116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pic>
        <p:nvPicPr>
          <p:cNvPr id="7181" name="Picture 13" descr="http://images.google.it/images?q=tbn:P4NHaJ13QdMJ:www.wwf.it/ambiente/energia.jpg">
            <a:extLst>
              <a:ext uri="{FF2B5EF4-FFF2-40B4-BE49-F238E27FC236}">
                <a16:creationId xmlns:a16="http://schemas.microsoft.com/office/drawing/2014/main" id="{74E61528-6DC8-4AA3-998F-DB7DB0328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652963"/>
            <a:ext cx="124142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2" name="AutoShape 14">
            <a:extLst>
              <a:ext uri="{FF2B5EF4-FFF2-40B4-BE49-F238E27FC236}">
                <a16:creationId xmlns:a16="http://schemas.microsoft.com/office/drawing/2014/main" id="{2BD7D4A0-B305-4838-B273-C2C278BCE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5445125"/>
            <a:ext cx="576262" cy="287338"/>
          </a:xfrm>
          <a:prstGeom prst="rightArrow">
            <a:avLst>
              <a:gd name="adj1" fmla="val 50000"/>
              <a:gd name="adj2" fmla="val 5013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it-IT" altLang="it-IT" sz="2000">
              <a:latin typeface="Tahoma" panose="020B0604030504040204" pitchFamily="34" charset="0"/>
            </a:endParaRPr>
          </a:p>
        </p:txBody>
      </p:sp>
      <p:sp>
        <p:nvSpPr>
          <p:cNvPr id="7183" name="Rectangle 15">
            <a:extLst>
              <a:ext uri="{FF2B5EF4-FFF2-40B4-BE49-F238E27FC236}">
                <a16:creationId xmlns:a16="http://schemas.microsoft.com/office/drawing/2014/main" id="{4F67A5F3-0EBF-4D0F-A7A1-9692002C8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7184" name="Rectangle 16">
            <a:extLst>
              <a:ext uri="{FF2B5EF4-FFF2-40B4-BE49-F238E27FC236}">
                <a16:creationId xmlns:a16="http://schemas.microsoft.com/office/drawing/2014/main" id="{485FF54C-84D9-468D-AB76-653B6AAFE9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7185" name="Rectangle 17">
            <a:extLst>
              <a:ext uri="{FF2B5EF4-FFF2-40B4-BE49-F238E27FC236}">
                <a16:creationId xmlns:a16="http://schemas.microsoft.com/office/drawing/2014/main" id="{378DEAB8-09B6-495E-B975-27CA5C41D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14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pic>
        <p:nvPicPr>
          <p:cNvPr id="7186" name="Picture 18" descr="http://images.google.it/images?q=tbn:4YsOYJCrxfcJ:www.scame.com/images/sezioni/sez1b.jpg">
            <a:extLst>
              <a:ext uri="{FF2B5EF4-FFF2-40B4-BE49-F238E27FC236}">
                <a16:creationId xmlns:a16="http://schemas.microsoft.com/office/drawing/2014/main" id="{F9ED6089-539F-4E61-9403-FB6F3487F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5084763"/>
            <a:ext cx="1600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7" name="Picture 19" descr="elettrodomestici">
            <a:extLst>
              <a:ext uri="{FF2B5EF4-FFF2-40B4-BE49-F238E27FC236}">
                <a16:creationId xmlns:a16="http://schemas.microsoft.com/office/drawing/2014/main" id="{EF2439D1-DE7F-4876-A194-E878B6DC7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724400"/>
            <a:ext cx="16764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8" name="AutoShape 20">
            <a:extLst>
              <a:ext uri="{FF2B5EF4-FFF2-40B4-BE49-F238E27FC236}">
                <a16:creationId xmlns:a16="http://schemas.microsoft.com/office/drawing/2014/main" id="{D8222CF2-85D9-48CA-A873-2EFF2991BD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5445125"/>
            <a:ext cx="576263" cy="287338"/>
          </a:xfrm>
          <a:prstGeom prst="rightArrow">
            <a:avLst>
              <a:gd name="adj1" fmla="val 50000"/>
              <a:gd name="adj2" fmla="val 5013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1A750DF7-84FE-4596-80B6-3B249A77C8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0"/>
            <a:ext cx="8915400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 </a:t>
            </a:r>
          </a:p>
          <a:p>
            <a:pPr eaLnBrk="1" hangingPunct="1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POSTURE CORRETTE NELL’USO DEL MOUSE (1)</a:t>
            </a:r>
          </a:p>
          <a:p>
            <a:pPr eaLnBrk="1" hangingPunct="1">
              <a:defRPr/>
            </a:pPr>
            <a:endParaRPr lang="it-IT" sz="2800" b="1" dirty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eaLnBrk="1" hangingPunct="1">
              <a:defRPr/>
            </a:pPr>
            <a:endParaRPr lang="it-IT" sz="2800" b="1" dirty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eaLnBrk="1" hangingPunct="1">
              <a:defRPr/>
            </a:pPr>
            <a:endParaRPr lang="it-IT" sz="2800" b="1" dirty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eaLnBrk="1" hangingPunct="1">
              <a:defRPr/>
            </a:pPr>
            <a:endParaRPr lang="it-IT" sz="2800" b="1" dirty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						</a:t>
            </a:r>
          </a:p>
        </p:txBody>
      </p:sp>
      <p:sp>
        <p:nvSpPr>
          <p:cNvPr id="33795" name="Rectangle 10">
            <a:extLst>
              <a:ext uri="{FF2B5EF4-FFF2-40B4-BE49-F238E27FC236}">
                <a16:creationId xmlns:a16="http://schemas.microsoft.com/office/drawing/2014/main" id="{9ED703EB-CA3B-4C72-85F0-F2865BB96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5250" y="2424113"/>
            <a:ext cx="9144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pic>
        <p:nvPicPr>
          <p:cNvPr id="33796" name="Picture 9" descr="http://www.arbetslivsinstitutet.se/datorarbete/bilder/Ergo31.jpg">
            <a:extLst>
              <a:ext uri="{FF2B5EF4-FFF2-40B4-BE49-F238E27FC236}">
                <a16:creationId xmlns:a16="http://schemas.microsoft.com/office/drawing/2014/main" id="{13D4ABE0-44F8-47AE-B19F-87128B65D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1219200"/>
            <a:ext cx="2932112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8" descr="http://www.arbetslivsinstitutet.se/datorarbete/bilder/Ergo28.jpg">
            <a:extLst>
              <a:ext uri="{FF2B5EF4-FFF2-40B4-BE49-F238E27FC236}">
                <a16:creationId xmlns:a16="http://schemas.microsoft.com/office/drawing/2014/main" id="{796FACFD-08CF-4352-A988-16A251582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688" y="1219200"/>
            <a:ext cx="2932112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7" descr="http://www.arbetslivsinstitutet.se/datorarbete/bilder/Ergo29.jpg">
            <a:extLst>
              <a:ext uri="{FF2B5EF4-FFF2-40B4-BE49-F238E27FC236}">
                <a16:creationId xmlns:a16="http://schemas.microsoft.com/office/drawing/2014/main" id="{5D809B8B-B872-4D5D-B19E-668ED03BB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88" y="1219200"/>
            <a:ext cx="2932112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Text Box 11">
            <a:extLst>
              <a:ext uri="{FF2B5EF4-FFF2-40B4-BE49-F238E27FC236}">
                <a16:creationId xmlns:a16="http://schemas.microsoft.com/office/drawing/2014/main" id="{BF03548E-CE49-470E-8063-B537F8C95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943600"/>
            <a:ext cx="8534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b="1">
                <a:cs typeface="Times New Roman" panose="02020603050405020304" pitchFamily="18" charset="0"/>
              </a:rPr>
              <a:t>La corretta posizione del mouse sul piano frontale per evitare posture scorrette della spalla.</a:t>
            </a:r>
            <a:r>
              <a:rPr lang="it-IT" altLang="it-IT" b="1"/>
              <a:t> 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>
            <a:extLst>
              <a:ext uri="{FF2B5EF4-FFF2-40B4-BE49-F238E27FC236}">
                <a16:creationId xmlns:a16="http://schemas.microsoft.com/office/drawing/2014/main" id="{47DB3698-76B4-4683-9957-602F3375E1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-171450"/>
            <a:ext cx="8915400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b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 </a:t>
            </a:r>
          </a:p>
          <a:p>
            <a:pPr eaLnBrk="1" hangingPunct="1">
              <a:defRPr/>
            </a:pPr>
            <a:r>
              <a:rPr lang="it-IT" sz="2800" b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POSTURE CORRETTE NELL’USO DEL MOUSE (2)</a:t>
            </a:r>
          </a:p>
          <a:p>
            <a:pPr eaLnBrk="1" hangingPunct="1">
              <a:defRPr/>
            </a:pPr>
            <a:endParaRPr lang="it-IT" sz="2800" b="1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eaLnBrk="1" hangingPunct="1">
              <a:defRPr/>
            </a:pPr>
            <a:endParaRPr lang="it-IT" sz="2800" b="1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eaLnBrk="1" hangingPunct="1">
              <a:defRPr/>
            </a:pPr>
            <a:endParaRPr lang="it-IT" sz="2800" b="1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eaLnBrk="1" hangingPunct="1">
              <a:defRPr/>
            </a:pPr>
            <a:endParaRPr lang="it-IT" sz="2800" b="1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it-IT" sz="2800" b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						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5417A7EB-9FCB-4756-832B-9B0D960EFE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5250" y="2424113"/>
            <a:ext cx="9144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34820" name="Text Box 7">
            <a:extLst>
              <a:ext uri="{FF2B5EF4-FFF2-40B4-BE49-F238E27FC236}">
                <a16:creationId xmlns:a16="http://schemas.microsoft.com/office/drawing/2014/main" id="{9802C94C-5667-4B51-AA36-1C1DBD7C0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943600"/>
            <a:ext cx="853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b="1">
                <a:cs typeface="Times New Roman" panose="02020603050405020304" pitchFamily="18" charset="0"/>
              </a:rPr>
              <a:t>La corretta posizione del mouse in “pianta ”per evitare la deviazione ulnare del polso.</a:t>
            </a:r>
            <a:r>
              <a:rPr lang="it-IT" altLang="it-IT" b="1"/>
              <a:t> </a:t>
            </a:r>
          </a:p>
        </p:txBody>
      </p:sp>
      <p:sp>
        <p:nvSpPr>
          <p:cNvPr id="34821" name="Rectangle 11">
            <a:extLst>
              <a:ext uri="{FF2B5EF4-FFF2-40B4-BE49-F238E27FC236}">
                <a16:creationId xmlns:a16="http://schemas.microsoft.com/office/drawing/2014/main" id="{9439BFC9-6087-4493-8490-66C445FBE2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0" y="2166938"/>
            <a:ext cx="9144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pic>
        <p:nvPicPr>
          <p:cNvPr id="34822" name="Picture 10" descr="http://www.arbetslivsinstitutet.se/datorarbete/bilder/Ergo17.jpg">
            <a:extLst>
              <a:ext uri="{FF2B5EF4-FFF2-40B4-BE49-F238E27FC236}">
                <a16:creationId xmlns:a16="http://schemas.microsoft.com/office/drawing/2014/main" id="{11493F87-2A34-4749-AA45-5CBDA17B4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95400"/>
            <a:ext cx="3962400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8" descr="http://www.arbetslivsinstitutet.se/datorarbete/bilder/Ergo30b.jpg">
            <a:extLst>
              <a:ext uri="{FF2B5EF4-FFF2-40B4-BE49-F238E27FC236}">
                <a16:creationId xmlns:a16="http://schemas.microsoft.com/office/drawing/2014/main" id="{A01D5D6C-ACFC-462D-9706-C94D1B50A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838" y="1219200"/>
            <a:ext cx="2874962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9" descr="http://www.arbetslivsinstitutet.se/datorarbete/bilder/Ergo32b.jpg">
            <a:extLst>
              <a:ext uri="{FF2B5EF4-FFF2-40B4-BE49-F238E27FC236}">
                <a16:creationId xmlns:a16="http://schemas.microsoft.com/office/drawing/2014/main" id="{B8644756-0F4B-4106-A0E5-280B169B9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0" y="2362200"/>
            <a:ext cx="257810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5" name="Line 12">
            <a:extLst>
              <a:ext uri="{FF2B5EF4-FFF2-40B4-BE49-F238E27FC236}">
                <a16:creationId xmlns:a16="http://schemas.microsoft.com/office/drawing/2014/main" id="{FC68753D-EEF1-4D81-B377-00AFB0FC9C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43200" y="3048000"/>
            <a:ext cx="0" cy="4572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34826" name="AutoShape 13">
            <a:extLst>
              <a:ext uri="{FF2B5EF4-FFF2-40B4-BE49-F238E27FC236}">
                <a16:creationId xmlns:a16="http://schemas.microsoft.com/office/drawing/2014/main" id="{E5378204-56A3-4F81-86D0-5CA00BFFE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971800"/>
            <a:ext cx="762000" cy="3810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3DA15DC5-809E-4EAD-A41F-64B0D42DC7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0"/>
            <a:ext cx="891540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b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 </a:t>
            </a:r>
          </a:p>
          <a:p>
            <a:pPr eaLnBrk="1" hangingPunct="1">
              <a:defRPr/>
            </a:pPr>
            <a:r>
              <a:rPr lang="it-IT" sz="2800" b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I DISTURBI ASSOCIATI ALL’USO DEL VDT</a:t>
            </a:r>
          </a:p>
          <a:p>
            <a:pPr eaLnBrk="1" hangingPunct="1">
              <a:defRPr/>
            </a:pPr>
            <a:endParaRPr lang="it-IT" b="1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eaLnBrk="1" hangingPunct="1">
              <a:buClr>
                <a:schemeClr val="folHlink"/>
              </a:buClr>
              <a:buFont typeface="Wingdings" pitchFamily="2" charset="2"/>
              <a:buNone/>
              <a:defRPr/>
            </a:pPr>
            <a:endParaRPr lang="it-IT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Clr>
                <a:schemeClr val="folHlink"/>
              </a:buClr>
              <a:buFont typeface="Wingdings" pitchFamily="2" charset="2"/>
              <a:buNone/>
              <a:defRPr/>
            </a:pPr>
            <a:endParaRPr lang="it-IT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3FBF61A9-13B3-4E82-AAD8-2D910F056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90713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>
              <a:solidFill>
                <a:schemeClr val="bg2"/>
              </a:solidFill>
            </a:endParaRPr>
          </a:p>
        </p:txBody>
      </p:sp>
      <p:grpSp>
        <p:nvGrpSpPr>
          <p:cNvPr id="35844" name="Group 4">
            <a:extLst>
              <a:ext uri="{FF2B5EF4-FFF2-40B4-BE49-F238E27FC236}">
                <a16:creationId xmlns:a16="http://schemas.microsoft.com/office/drawing/2014/main" id="{16C7CD36-EF6A-4711-9627-E67A8E4510CC}"/>
              </a:ext>
            </a:extLst>
          </p:cNvPr>
          <p:cNvGrpSpPr>
            <a:grpSpLocks/>
          </p:cNvGrpSpPr>
          <p:nvPr/>
        </p:nvGrpSpPr>
        <p:grpSpPr bwMode="auto">
          <a:xfrm>
            <a:off x="3386138" y="1936750"/>
            <a:ext cx="2371725" cy="2986088"/>
            <a:chOff x="-58" y="4536"/>
            <a:chExt cx="1494" cy="1881"/>
          </a:xfrm>
        </p:grpSpPr>
        <p:sp>
          <p:nvSpPr>
            <p:cNvPr id="35860" name="Rectangle 5">
              <a:extLst>
                <a:ext uri="{FF2B5EF4-FFF2-40B4-BE49-F238E27FC236}">
                  <a16:creationId xmlns:a16="http://schemas.microsoft.com/office/drawing/2014/main" id="{4B9C6C7B-26C6-4D37-8382-2DD5378DAC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8" y="4536"/>
              <a:ext cx="116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it-IT" altLang="it-IT">
                <a:solidFill>
                  <a:schemeClr val="bg2"/>
                </a:solidFill>
              </a:endParaRPr>
            </a:p>
            <a:p>
              <a:pPr lvl="1"/>
              <a:endParaRPr lang="it-IT" altLang="it-IT">
                <a:solidFill>
                  <a:schemeClr val="bg2"/>
                </a:solidFill>
              </a:endParaRPr>
            </a:p>
          </p:txBody>
        </p:sp>
        <p:sp>
          <p:nvSpPr>
            <p:cNvPr id="35861" name="Rectangle 6">
              <a:extLst>
                <a:ext uri="{FF2B5EF4-FFF2-40B4-BE49-F238E27FC236}">
                  <a16:creationId xmlns:a16="http://schemas.microsoft.com/office/drawing/2014/main" id="{256D6B0E-1374-4804-8302-DF278EDB15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083"/>
              <a:ext cx="1436" cy="1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it-IT" altLang="it-IT" sz="1000" b="1">
                  <a:solidFill>
                    <a:schemeClr val="bg2"/>
                  </a:solidFill>
                </a:rPr>
                <a:t>  </a:t>
              </a:r>
              <a:r>
                <a:rPr lang="it-IT" altLang="it-IT" sz="10900" b="1">
                  <a:solidFill>
                    <a:schemeClr val="bg2"/>
                  </a:solidFill>
                </a:rPr>
                <a:t> </a:t>
              </a:r>
              <a:r>
                <a:rPr lang="it-IT" altLang="it-IT" sz="1000" b="1">
                  <a:solidFill>
                    <a:schemeClr val="bg2"/>
                  </a:solidFill>
                </a:rPr>
                <a:t>                                                         </a:t>
              </a:r>
              <a:r>
                <a:rPr lang="it-IT" altLang="it-IT" sz="1400">
                  <a:solidFill>
                    <a:schemeClr val="bg2"/>
                  </a:solidFill>
                </a:rPr>
                <a:t> </a:t>
              </a:r>
            </a:p>
            <a:p>
              <a:endParaRPr lang="it-IT" altLang="it-IT" sz="1000" b="1">
                <a:solidFill>
                  <a:schemeClr val="bg2"/>
                </a:solidFill>
              </a:endParaRPr>
            </a:p>
          </p:txBody>
        </p:sp>
      </p:grpSp>
      <p:sp>
        <p:nvSpPr>
          <p:cNvPr id="35845" name="Rectangle 7">
            <a:extLst>
              <a:ext uri="{FF2B5EF4-FFF2-40B4-BE49-F238E27FC236}">
                <a16:creationId xmlns:a16="http://schemas.microsoft.com/office/drawing/2014/main" id="{51404827-18C2-49D8-A370-927BCFA44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97063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>
              <a:solidFill>
                <a:schemeClr val="bg2"/>
              </a:solidFill>
            </a:endParaRPr>
          </a:p>
        </p:txBody>
      </p:sp>
      <p:grpSp>
        <p:nvGrpSpPr>
          <p:cNvPr id="35846" name="Group 8">
            <a:extLst>
              <a:ext uri="{FF2B5EF4-FFF2-40B4-BE49-F238E27FC236}">
                <a16:creationId xmlns:a16="http://schemas.microsoft.com/office/drawing/2014/main" id="{C750EA76-9C88-4AEC-B6A7-D8A0C7215053}"/>
              </a:ext>
            </a:extLst>
          </p:cNvPr>
          <p:cNvGrpSpPr>
            <a:grpSpLocks/>
          </p:cNvGrpSpPr>
          <p:nvPr/>
        </p:nvGrpSpPr>
        <p:grpSpPr bwMode="auto">
          <a:xfrm>
            <a:off x="3386138" y="1943100"/>
            <a:ext cx="2371725" cy="2971800"/>
            <a:chOff x="-58" y="4536"/>
            <a:chExt cx="1494" cy="1872"/>
          </a:xfrm>
        </p:grpSpPr>
        <p:sp>
          <p:nvSpPr>
            <p:cNvPr id="35858" name="Rectangle 9">
              <a:extLst>
                <a:ext uri="{FF2B5EF4-FFF2-40B4-BE49-F238E27FC236}">
                  <a16:creationId xmlns:a16="http://schemas.microsoft.com/office/drawing/2014/main" id="{3A406AC2-D447-4BF7-A878-6E922C77D3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8" y="4536"/>
              <a:ext cx="116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it-IT" altLang="it-IT">
                <a:solidFill>
                  <a:schemeClr val="bg2"/>
                </a:solidFill>
              </a:endParaRPr>
            </a:p>
            <a:p>
              <a:pPr lvl="1"/>
              <a:endParaRPr lang="it-IT" altLang="it-IT">
                <a:solidFill>
                  <a:schemeClr val="bg2"/>
                </a:solidFill>
              </a:endParaRPr>
            </a:p>
          </p:txBody>
        </p:sp>
        <p:sp>
          <p:nvSpPr>
            <p:cNvPr id="35859" name="Rectangle 10">
              <a:extLst>
                <a:ext uri="{FF2B5EF4-FFF2-40B4-BE49-F238E27FC236}">
                  <a16:creationId xmlns:a16="http://schemas.microsoft.com/office/drawing/2014/main" id="{4CD34162-FD76-42EB-AC93-3D322B1622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083"/>
              <a:ext cx="1436" cy="1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it-IT" altLang="it-IT" sz="1000" b="1">
                  <a:solidFill>
                    <a:schemeClr val="bg2"/>
                  </a:solidFill>
                </a:rPr>
                <a:t>  </a:t>
              </a:r>
              <a:r>
                <a:rPr lang="it-IT" altLang="it-IT" sz="10800" b="1">
                  <a:solidFill>
                    <a:schemeClr val="bg2"/>
                  </a:solidFill>
                </a:rPr>
                <a:t> </a:t>
              </a:r>
              <a:r>
                <a:rPr lang="it-IT" altLang="it-IT" sz="1000" b="1">
                  <a:solidFill>
                    <a:schemeClr val="bg2"/>
                  </a:solidFill>
                </a:rPr>
                <a:t>                                                         </a:t>
              </a:r>
              <a:r>
                <a:rPr lang="it-IT" altLang="it-IT" sz="1400">
                  <a:solidFill>
                    <a:schemeClr val="bg2"/>
                  </a:solidFill>
                </a:rPr>
                <a:t> </a:t>
              </a:r>
            </a:p>
            <a:p>
              <a:endParaRPr lang="it-IT" altLang="it-IT" sz="1000" b="1">
                <a:solidFill>
                  <a:schemeClr val="bg2"/>
                </a:solidFill>
              </a:endParaRPr>
            </a:p>
          </p:txBody>
        </p:sp>
      </p:grpSp>
      <p:grpSp>
        <p:nvGrpSpPr>
          <p:cNvPr id="35847" name="Group 12">
            <a:extLst>
              <a:ext uri="{FF2B5EF4-FFF2-40B4-BE49-F238E27FC236}">
                <a16:creationId xmlns:a16="http://schemas.microsoft.com/office/drawing/2014/main" id="{65701031-1C5F-44C5-9855-28DA6A92CC85}"/>
              </a:ext>
            </a:extLst>
          </p:cNvPr>
          <p:cNvGrpSpPr>
            <a:grpSpLocks/>
          </p:cNvGrpSpPr>
          <p:nvPr/>
        </p:nvGrpSpPr>
        <p:grpSpPr bwMode="auto">
          <a:xfrm>
            <a:off x="3386138" y="1936750"/>
            <a:ext cx="2371725" cy="2986088"/>
            <a:chOff x="-58" y="4536"/>
            <a:chExt cx="1494" cy="1881"/>
          </a:xfrm>
        </p:grpSpPr>
        <p:sp>
          <p:nvSpPr>
            <p:cNvPr id="35856" name="Rectangle 13">
              <a:extLst>
                <a:ext uri="{FF2B5EF4-FFF2-40B4-BE49-F238E27FC236}">
                  <a16:creationId xmlns:a16="http://schemas.microsoft.com/office/drawing/2014/main" id="{7CFC053D-6903-4BF6-A48C-3BD42A6931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8" y="4536"/>
              <a:ext cx="116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it-IT" altLang="it-IT">
                <a:solidFill>
                  <a:schemeClr val="bg2"/>
                </a:solidFill>
              </a:endParaRPr>
            </a:p>
            <a:p>
              <a:pPr lvl="1"/>
              <a:endParaRPr lang="it-IT" altLang="it-IT">
                <a:solidFill>
                  <a:schemeClr val="bg2"/>
                </a:solidFill>
              </a:endParaRPr>
            </a:p>
          </p:txBody>
        </p:sp>
        <p:sp>
          <p:nvSpPr>
            <p:cNvPr id="35857" name="Rectangle 14">
              <a:extLst>
                <a:ext uri="{FF2B5EF4-FFF2-40B4-BE49-F238E27FC236}">
                  <a16:creationId xmlns:a16="http://schemas.microsoft.com/office/drawing/2014/main" id="{DD7EF634-BB8E-4E42-B657-4A30B40B1C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083"/>
              <a:ext cx="1436" cy="1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it-IT" altLang="it-IT" sz="1000" b="1">
                  <a:solidFill>
                    <a:schemeClr val="bg2"/>
                  </a:solidFill>
                </a:rPr>
                <a:t>  </a:t>
              </a:r>
              <a:r>
                <a:rPr lang="it-IT" altLang="it-IT" sz="10900" b="1">
                  <a:solidFill>
                    <a:schemeClr val="bg2"/>
                  </a:solidFill>
                </a:rPr>
                <a:t> </a:t>
              </a:r>
              <a:r>
                <a:rPr lang="it-IT" altLang="it-IT" sz="1000" b="1">
                  <a:solidFill>
                    <a:schemeClr val="bg2"/>
                  </a:solidFill>
                </a:rPr>
                <a:t>                                                         </a:t>
              </a:r>
              <a:r>
                <a:rPr lang="it-IT" altLang="it-IT" sz="1400">
                  <a:solidFill>
                    <a:schemeClr val="bg2"/>
                  </a:solidFill>
                </a:rPr>
                <a:t> </a:t>
              </a:r>
            </a:p>
            <a:p>
              <a:endParaRPr lang="it-IT" altLang="it-IT" sz="1000" b="1">
                <a:solidFill>
                  <a:schemeClr val="bg2"/>
                </a:solidFill>
              </a:endParaRPr>
            </a:p>
          </p:txBody>
        </p:sp>
      </p:grpSp>
      <p:grpSp>
        <p:nvGrpSpPr>
          <p:cNvPr id="35848" name="Group 16">
            <a:extLst>
              <a:ext uri="{FF2B5EF4-FFF2-40B4-BE49-F238E27FC236}">
                <a16:creationId xmlns:a16="http://schemas.microsoft.com/office/drawing/2014/main" id="{1AE0F553-6D34-40A9-A5A7-6AAFAEC67601}"/>
              </a:ext>
            </a:extLst>
          </p:cNvPr>
          <p:cNvGrpSpPr>
            <a:grpSpLocks/>
          </p:cNvGrpSpPr>
          <p:nvPr/>
        </p:nvGrpSpPr>
        <p:grpSpPr bwMode="auto">
          <a:xfrm>
            <a:off x="3386138" y="1890713"/>
            <a:ext cx="2371725" cy="3078162"/>
            <a:chOff x="-58" y="4536"/>
            <a:chExt cx="1494" cy="1939"/>
          </a:xfrm>
        </p:grpSpPr>
        <p:sp>
          <p:nvSpPr>
            <p:cNvPr id="35854" name="Rectangle 17">
              <a:extLst>
                <a:ext uri="{FF2B5EF4-FFF2-40B4-BE49-F238E27FC236}">
                  <a16:creationId xmlns:a16="http://schemas.microsoft.com/office/drawing/2014/main" id="{A2D14B69-D1A1-4376-93B7-67420198B5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8" y="4536"/>
              <a:ext cx="116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it-IT" altLang="it-IT">
                <a:solidFill>
                  <a:schemeClr val="bg2"/>
                </a:solidFill>
              </a:endParaRPr>
            </a:p>
            <a:p>
              <a:pPr lvl="1"/>
              <a:endParaRPr lang="it-IT" altLang="it-IT">
                <a:solidFill>
                  <a:schemeClr val="bg2"/>
                </a:solidFill>
              </a:endParaRPr>
            </a:p>
          </p:txBody>
        </p:sp>
        <p:sp>
          <p:nvSpPr>
            <p:cNvPr id="35855" name="Rectangle 18">
              <a:extLst>
                <a:ext uri="{FF2B5EF4-FFF2-40B4-BE49-F238E27FC236}">
                  <a16:creationId xmlns:a16="http://schemas.microsoft.com/office/drawing/2014/main" id="{F12A0F77-AA1B-4182-B9C4-02FB0DDB44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083"/>
              <a:ext cx="1436" cy="1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it-IT" altLang="it-IT" sz="1000">
                  <a:solidFill>
                    <a:schemeClr val="bg2"/>
                  </a:solidFill>
                </a:rPr>
                <a:t>  </a:t>
              </a:r>
              <a:r>
                <a:rPr lang="it-IT" altLang="it-IT" sz="11500">
                  <a:solidFill>
                    <a:schemeClr val="bg2"/>
                  </a:solidFill>
                </a:rPr>
                <a:t> </a:t>
              </a:r>
              <a:r>
                <a:rPr lang="it-IT" altLang="it-IT" sz="1000">
                  <a:solidFill>
                    <a:schemeClr val="bg2"/>
                  </a:solidFill>
                </a:rPr>
                <a:t>                                                         </a:t>
              </a:r>
              <a:r>
                <a:rPr lang="it-IT" altLang="it-IT" sz="1400">
                  <a:solidFill>
                    <a:schemeClr val="bg2"/>
                  </a:solidFill>
                </a:rPr>
                <a:t> </a:t>
              </a:r>
            </a:p>
            <a:p>
              <a:endParaRPr lang="it-IT" altLang="it-IT" sz="1000">
                <a:solidFill>
                  <a:schemeClr val="bg2"/>
                </a:solidFill>
              </a:endParaRPr>
            </a:p>
          </p:txBody>
        </p:sp>
      </p:grpSp>
      <p:grpSp>
        <p:nvGrpSpPr>
          <p:cNvPr id="35849" name="Group 20">
            <a:extLst>
              <a:ext uri="{FF2B5EF4-FFF2-40B4-BE49-F238E27FC236}">
                <a16:creationId xmlns:a16="http://schemas.microsoft.com/office/drawing/2014/main" id="{CE98BDA1-08F9-4A60-82ED-217E42E75C29}"/>
              </a:ext>
            </a:extLst>
          </p:cNvPr>
          <p:cNvGrpSpPr>
            <a:grpSpLocks/>
          </p:cNvGrpSpPr>
          <p:nvPr/>
        </p:nvGrpSpPr>
        <p:grpSpPr bwMode="auto">
          <a:xfrm>
            <a:off x="3386138" y="1989138"/>
            <a:ext cx="2371725" cy="2879725"/>
            <a:chOff x="-58" y="4536"/>
            <a:chExt cx="1494" cy="1814"/>
          </a:xfrm>
        </p:grpSpPr>
        <p:sp>
          <p:nvSpPr>
            <p:cNvPr id="35852" name="Rectangle 21">
              <a:extLst>
                <a:ext uri="{FF2B5EF4-FFF2-40B4-BE49-F238E27FC236}">
                  <a16:creationId xmlns:a16="http://schemas.microsoft.com/office/drawing/2014/main" id="{6A4BFB51-3296-44EA-9C26-7A5AA67947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8" y="4536"/>
              <a:ext cx="116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it-IT" altLang="it-IT">
                <a:solidFill>
                  <a:schemeClr val="bg2"/>
                </a:solidFill>
              </a:endParaRPr>
            </a:p>
            <a:p>
              <a:pPr lvl="1"/>
              <a:endParaRPr lang="it-IT" altLang="it-IT">
                <a:solidFill>
                  <a:schemeClr val="bg2"/>
                </a:solidFill>
              </a:endParaRPr>
            </a:p>
          </p:txBody>
        </p:sp>
        <p:sp>
          <p:nvSpPr>
            <p:cNvPr id="35853" name="Rectangle 22">
              <a:extLst>
                <a:ext uri="{FF2B5EF4-FFF2-40B4-BE49-F238E27FC236}">
                  <a16:creationId xmlns:a16="http://schemas.microsoft.com/office/drawing/2014/main" id="{32371902-4159-4C81-A25C-7ACE130673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083"/>
              <a:ext cx="1436" cy="1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it-IT" altLang="it-IT" sz="1000" b="1">
                  <a:solidFill>
                    <a:schemeClr val="bg2"/>
                  </a:solidFill>
                </a:rPr>
                <a:t>  </a:t>
              </a:r>
              <a:r>
                <a:rPr lang="it-IT" altLang="it-IT" sz="10200" b="1">
                  <a:solidFill>
                    <a:schemeClr val="bg2"/>
                  </a:solidFill>
                </a:rPr>
                <a:t> </a:t>
              </a:r>
              <a:r>
                <a:rPr lang="it-IT" altLang="it-IT" sz="1000" b="1">
                  <a:solidFill>
                    <a:schemeClr val="bg2"/>
                  </a:solidFill>
                </a:rPr>
                <a:t>                                                         </a:t>
              </a:r>
              <a:r>
                <a:rPr lang="it-IT" altLang="it-IT" sz="1400">
                  <a:solidFill>
                    <a:schemeClr val="bg2"/>
                  </a:solidFill>
                </a:rPr>
                <a:t> </a:t>
              </a:r>
            </a:p>
            <a:p>
              <a:endParaRPr lang="it-IT" altLang="it-IT" sz="1000" b="1">
                <a:solidFill>
                  <a:schemeClr val="bg2"/>
                </a:solidFill>
              </a:endParaRPr>
            </a:p>
          </p:txBody>
        </p:sp>
      </p:grpSp>
      <p:pic>
        <p:nvPicPr>
          <p:cNvPr id="35850" name="Picture 26">
            <a:extLst>
              <a:ext uri="{FF2B5EF4-FFF2-40B4-BE49-F238E27FC236}">
                <a16:creationId xmlns:a16="http://schemas.microsoft.com/office/drawing/2014/main" id="{6ECB1C3A-5A40-42EC-AD47-2A93D9A49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25538"/>
            <a:ext cx="5184775" cy="424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Picture 27">
            <a:extLst>
              <a:ext uri="{FF2B5EF4-FFF2-40B4-BE49-F238E27FC236}">
                <a16:creationId xmlns:a16="http://schemas.microsoft.com/office/drawing/2014/main" id="{DD50DFEE-6A01-439F-8D6B-3539FAF4E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705100"/>
            <a:ext cx="4629150" cy="408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53028998-209B-46AA-80D9-B45B06EB25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095375"/>
            <a:ext cx="8915400" cy="498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sz="18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 </a:t>
            </a:r>
          </a:p>
          <a:p>
            <a:pPr eaLnBrk="1" hangingPunct="1">
              <a:defRPr/>
            </a:pPr>
            <a:r>
              <a:rPr lang="it-IT" sz="32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I DISTURBI ASSOCIATI ALL’USO DEL VDT</a:t>
            </a:r>
          </a:p>
          <a:p>
            <a:pPr eaLnBrk="1" hangingPunct="1">
              <a:defRPr/>
            </a:pPr>
            <a:endParaRPr lang="it-IT" sz="1800" b="1" dirty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eaLnBrk="1" hangingPunct="1">
              <a:buClr>
                <a:schemeClr val="folHlink"/>
              </a:buClr>
              <a:buFont typeface="Wingdings" pitchFamily="2" charset="2"/>
              <a:buChar char="Ø"/>
              <a:defRPr/>
            </a:pPr>
            <a:r>
              <a:rPr lang="it-IT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mal di testa e rigidità alla nuca, </a:t>
            </a:r>
          </a:p>
          <a:p>
            <a:pPr eaLnBrk="1" hangingPunct="1">
              <a:buClr>
                <a:schemeClr val="folHlink"/>
              </a:buClr>
              <a:buFont typeface="Wingdings" pitchFamily="2" charset="2"/>
              <a:buChar char="Ø"/>
              <a:defRPr/>
            </a:pPr>
            <a:r>
              <a:rPr lang="it-IT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bruciore agli occhi,</a:t>
            </a:r>
          </a:p>
          <a:p>
            <a:pPr eaLnBrk="1" hangingPunct="1">
              <a:buClr>
                <a:schemeClr val="folHlink"/>
              </a:buClr>
              <a:buFont typeface="Wingdings" pitchFamily="2" charset="2"/>
              <a:buChar char="Ø"/>
              <a:defRPr/>
            </a:pPr>
            <a:r>
              <a:rPr lang="it-IT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sz="18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iperlacrimazione</a:t>
            </a:r>
            <a:r>
              <a:rPr lang="it-IT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</a:p>
          <a:p>
            <a:pPr eaLnBrk="1" hangingPunct="1">
              <a:buClr>
                <a:schemeClr val="folHlink"/>
              </a:buClr>
              <a:buFont typeface="Wingdings" pitchFamily="2" charset="2"/>
              <a:buChar char="Ø"/>
              <a:defRPr/>
            </a:pPr>
            <a:r>
              <a:rPr lang="it-IT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nervosismo, </a:t>
            </a:r>
          </a:p>
          <a:p>
            <a:pPr eaLnBrk="1" hangingPunct="1">
              <a:buClr>
                <a:schemeClr val="folHlink"/>
              </a:buClr>
              <a:buFont typeface="Wingdings" pitchFamily="2" charset="2"/>
              <a:buChar char="Ø"/>
              <a:defRPr/>
            </a:pPr>
            <a:r>
              <a:rPr lang="it-IT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dolori alle spalle, braccia e mani.</a:t>
            </a:r>
          </a:p>
          <a:p>
            <a:pPr eaLnBrk="1" hangingPunct="1">
              <a:defRPr/>
            </a:pPr>
            <a:endParaRPr lang="it-IT" sz="1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r>
              <a:rPr lang="it-IT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Negli ultimi anni sono più frequenti.</a:t>
            </a:r>
          </a:p>
          <a:p>
            <a:pPr eaLnBrk="1" hangingPunct="1">
              <a:defRPr/>
            </a:pPr>
            <a:r>
              <a:rPr lang="it-IT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Ciò è legato:</a:t>
            </a:r>
          </a:p>
          <a:p>
            <a:pPr eaLnBrk="1" hangingPunct="1">
              <a:buFontTx/>
              <a:buChar char="-"/>
              <a:defRPr/>
            </a:pPr>
            <a:r>
              <a:rPr lang="it-IT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alla grande diffusione del VDT</a:t>
            </a:r>
          </a:p>
          <a:p>
            <a:pPr eaLnBrk="1" hangingPunct="1">
              <a:buFontTx/>
              <a:buChar char="-"/>
              <a:defRPr/>
            </a:pPr>
            <a:r>
              <a:rPr lang="it-IT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a ritmi di lavoro sempre più stressanti </a:t>
            </a:r>
          </a:p>
          <a:p>
            <a:pPr eaLnBrk="1" hangingPunct="1">
              <a:buFontTx/>
              <a:buChar char="-"/>
              <a:defRPr/>
            </a:pPr>
            <a:r>
              <a:rPr lang="it-IT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aumento dello stress, </a:t>
            </a:r>
          </a:p>
          <a:p>
            <a:pPr eaLnBrk="1" hangingPunct="1">
              <a:buFontTx/>
              <a:buChar char="-"/>
              <a:defRPr/>
            </a:pPr>
            <a:r>
              <a:rPr lang="it-IT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alla diminuzione della soglia di tolleranza nei confronti dei fattori di disturbo.</a:t>
            </a:r>
          </a:p>
          <a:p>
            <a:pPr eaLnBrk="1" hangingPunct="1">
              <a:defRPr/>
            </a:pPr>
            <a:endParaRPr lang="it-IT" sz="1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Clr>
                <a:schemeClr val="folHlink"/>
              </a:buClr>
              <a:buFont typeface="Wingdings" pitchFamily="2" charset="2"/>
              <a:buNone/>
              <a:defRPr/>
            </a:pPr>
            <a:endParaRPr lang="it-IT" sz="1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CCACDBD1-0F8A-4148-B5B0-1C68EBE229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986088"/>
            <a:ext cx="9144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grpSp>
        <p:nvGrpSpPr>
          <p:cNvPr id="36868" name="Group 4">
            <a:extLst>
              <a:ext uri="{FF2B5EF4-FFF2-40B4-BE49-F238E27FC236}">
                <a16:creationId xmlns:a16="http://schemas.microsoft.com/office/drawing/2014/main" id="{117F6884-06F7-4D83-8046-1645DE0FF04B}"/>
              </a:ext>
            </a:extLst>
          </p:cNvPr>
          <p:cNvGrpSpPr>
            <a:grpSpLocks/>
          </p:cNvGrpSpPr>
          <p:nvPr/>
        </p:nvGrpSpPr>
        <p:grpSpPr bwMode="auto">
          <a:xfrm>
            <a:off x="3386138" y="3032125"/>
            <a:ext cx="2371725" cy="3006725"/>
            <a:chOff x="-58" y="4536"/>
            <a:chExt cx="1494" cy="1894"/>
          </a:xfrm>
        </p:grpSpPr>
        <p:sp>
          <p:nvSpPr>
            <p:cNvPr id="36884" name="Rectangle 5">
              <a:extLst>
                <a:ext uri="{FF2B5EF4-FFF2-40B4-BE49-F238E27FC236}">
                  <a16:creationId xmlns:a16="http://schemas.microsoft.com/office/drawing/2014/main" id="{E05EE8C7-A6E9-4797-A85B-1E5B6B9A46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8" y="4536"/>
              <a:ext cx="11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it-IT" altLang="it-IT"/>
            </a:p>
            <a:p>
              <a:pPr lvl="1"/>
              <a:endParaRPr lang="it-IT" altLang="it-IT"/>
            </a:p>
          </p:txBody>
        </p:sp>
        <p:sp>
          <p:nvSpPr>
            <p:cNvPr id="36885" name="Rectangle 6">
              <a:extLst>
                <a:ext uri="{FF2B5EF4-FFF2-40B4-BE49-F238E27FC236}">
                  <a16:creationId xmlns:a16="http://schemas.microsoft.com/office/drawing/2014/main" id="{CA68CDD0-0AF6-45EC-97E5-CE0EF61958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083"/>
              <a:ext cx="1436" cy="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it-IT" altLang="it-IT" sz="1000" b="1"/>
                <a:t>  </a:t>
              </a:r>
              <a:r>
                <a:rPr lang="it-IT" altLang="it-IT" sz="10900" b="1"/>
                <a:t> </a:t>
              </a:r>
              <a:r>
                <a:rPr lang="it-IT" altLang="it-IT" sz="1000" b="1"/>
                <a:t>                                                         </a:t>
              </a:r>
              <a:r>
                <a:rPr lang="it-IT" altLang="it-IT" sz="1400"/>
                <a:t> </a:t>
              </a:r>
            </a:p>
            <a:p>
              <a:endParaRPr lang="it-IT" altLang="it-IT" sz="1000" b="1"/>
            </a:p>
          </p:txBody>
        </p:sp>
      </p:grpSp>
      <p:sp>
        <p:nvSpPr>
          <p:cNvPr id="36869" name="Rectangle 7">
            <a:extLst>
              <a:ext uri="{FF2B5EF4-FFF2-40B4-BE49-F238E27FC236}">
                <a16:creationId xmlns:a16="http://schemas.microsoft.com/office/drawing/2014/main" id="{01830537-1C6A-4C6D-91FF-E0A10E086D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992438"/>
            <a:ext cx="9144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grpSp>
        <p:nvGrpSpPr>
          <p:cNvPr id="36870" name="Group 8">
            <a:extLst>
              <a:ext uri="{FF2B5EF4-FFF2-40B4-BE49-F238E27FC236}">
                <a16:creationId xmlns:a16="http://schemas.microsoft.com/office/drawing/2014/main" id="{49B5420F-28C7-4007-AF67-A8A552FC6296}"/>
              </a:ext>
            </a:extLst>
          </p:cNvPr>
          <p:cNvGrpSpPr>
            <a:grpSpLocks/>
          </p:cNvGrpSpPr>
          <p:nvPr/>
        </p:nvGrpSpPr>
        <p:grpSpPr bwMode="auto">
          <a:xfrm>
            <a:off x="3386138" y="3038475"/>
            <a:ext cx="2371725" cy="2971800"/>
            <a:chOff x="-58" y="4536"/>
            <a:chExt cx="1494" cy="1872"/>
          </a:xfrm>
        </p:grpSpPr>
        <p:sp>
          <p:nvSpPr>
            <p:cNvPr id="36882" name="Rectangle 9">
              <a:extLst>
                <a:ext uri="{FF2B5EF4-FFF2-40B4-BE49-F238E27FC236}">
                  <a16:creationId xmlns:a16="http://schemas.microsoft.com/office/drawing/2014/main" id="{25F1DA66-6274-4C11-B032-35BC3E7D12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8" y="4536"/>
              <a:ext cx="11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it-IT" altLang="it-IT"/>
            </a:p>
            <a:p>
              <a:pPr lvl="1"/>
              <a:endParaRPr lang="it-IT" altLang="it-IT"/>
            </a:p>
          </p:txBody>
        </p:sp>
        <p:sp>
          <p:nvSpPr>
            <p:cNvPr id="36883" name="Rectangle 10">
              <a:extLst>
                <a:ext uri="{FF2B5EF4-FFF2-40B4-BE49-F238E27FC236}">
                  <a16:creationId xmlns:a16="http://schemas.microsoft.com/office/drawing/2014/main" id="{2849E584-5A4F-41EF-A1DC-2FD8783D61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083"/>
              <a:ext cx="1436" cy="1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it-IT" altLang="it-IT" sz="1000" b="1"/>
                <a:t>  </a:t>
              </a:r>
              <a:r>
                <a:rPr lang="it-IT" altLang="it-IT" sz="10800" b="1"/>
                <a:t> </a:t>
              </a:r>
              <a:r>
                <a:rPr lang="it-IT" altLang="it-IT" sz="1000" b="1"/>
                <a:t>                                                         </a:t>
              </a:r>
              <a:r>
                <a:rPr lang="it-IT" altLang="it-IT" sz="1400"/>
                <a:t> </a:t>
              </a:r>
            </a:p>
            <a:p>
              <a:endParaRPr lang="it-IT" altLang="it-IT" sz="1000" b="1"/>
            </a:p>
          </p:txBody>
        </p:sp>
      </p:grpSp>
      <p:sp>
        <p:nvSpPr>
          <p:cNvPr id="36871" name="Rectangle 11">
            <a:extLst>
              <a:ext uri="{FF2B5EF4-FFF2-40B4-BE49-F238E27FC236}">
                <a16:creationId xmlns:a16="http://schemas.microsoft.com/office/drawing/2014/main" id="{D902B770-B2E9-441F-A8D5-9DC0BBD9B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986088"/>
            <a:ext cx="9144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grpSp>
        <p:nvGrpSpPr>
          <p:cNvPr id="36872" name="Group 12">
            <a:extLst>
              <a:ext uri="{FF2B5EF4-FFF2-40B4-BE49-F238E27FC236}">
                <a16:creationId xmlns:a16="http://schemas.microsoft.com/office/drawing/2014/main" id="{B2B5DC7F-31F6-479C-8273-CEC5DAE6EFE6}"/>
              </a:ext>
            </a:extLst>
          </p:cNvPr>
          <p:cNvGrpSpPr>
            <a:grpSpLocks/>
          </p:cNvGrpSpPr>
          <p:nvPr/>
        </p:nvGrpSpPr>
        <p:grpSpPr bwMode="auto">
          <a:xfrm>
            <a:off x="3386138" y="3032125"/>
            <a:ext cx="2371725" cy="3006725"/>
            <a:chOff x="-58" y="4536"/>
            <a:chExt cx="1494" cy="1894"/>
          </a:xfrm>
        </p:grpSpPr>
        <p:sp>
          <p:nvSpPr>
            <p:cNvPr id="36880" name="Rectangle 13">
              <a:extLst>
                <a:ext uri="{FF2B5EF4-FFF2-40B4-BE49-F238E27FC236}">
                  <a16:creationId xmlns:a16="http://schemas.microsoft.com/office/drawing/2014/main" id="{4E4109F5-0672-4C8B-8FA5-5C0070C329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8" y="4536"/>
              <a:ext cx="11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it-IT" altLang="it-IT"/>
            </a:p>
            <a:p>
              <a:pPr lvl="1"/>
              <a:endParaRPr lang="it-IT" altLang="it-IT"/>
            </a:p>
          </p:txBody>
        </p:sp>
        <p:sp>
          <p:nvSpPr>
            <p:cNvPr id="36881" name="Rectangle 14">
              <a:extLst>
                <a:ext uri="{FF2B5EF4-FFF2-40B4-BE49-F238E27FC236}">
                  <a16:creationId xmlns:a16="http://schemas.microsoft.com/office/drawing/2014/main" id="{E18B9EA9-40C2-4C96-8D1E-A589256812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083"/>
              <a:ext cx="1436" cy="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it-IT" altLang="it-IT" sz="1000" b="1"/>
                <a:t>  </a:t>
              </a:r>
              <a:r>
                <a:rPr lang="it-IT" altLang="it-IT" sz="10900" b="1"/>
                <a:t> </a:t>
              </a:r>
              <a:r>
                <a:rPr lang="it-IT" altLang="it-IT" sz="1000" b="1"/>
                <a:t>                                                         </a:t>
              </a:r>
              <a:r>
                <a:rPr lang="it-IT" altLang="it-IT" sz="1400"/>
                <a:t> </a:t>
              </a:r>
            </a:p>
            <a:p>
              <a:endParaRPr lang="it-IT" altLang="it-IT" sz="1000" b="1"/>
            </a:p>
          </p:txBody>
        </p:sp>
      </p:grpSp>
      <p:grpSp>
        <p:nvGrpSpPr>
          <p:cNvPr id="36873" name="Group 15">
            <a:extLst>
              <a:ext uri="{FF2B5EF4-FFF2-40B4-BE49-F238E27FC236}">
                <a16:creationId xmlns:a16="http://schemas.microsoft.com/office/drawing/2014/main" id="{76F89250-1604-4264-8D1D-743CF159BEF4}"/>
              </a:ext>
            </a:extLst>
          </p:cNvPr>
          <p:cNvGrpSpPr>
            <a:grpSpLocks/>
          </p:cNvGrpSpPr>
          <p:nvPr/>
        </p:nvGrpSpPr>
        <p:grpSpPr bwMode="auto">
          <a:xfrm>
            <a:off x="3386138" y="2986088"/>
            <a:ext cx="2371725" cy="3078162"/>
            <a:chOff x="-58" y="4536"/>
            <a:chExt cx="1494" cy="1939"/>
          </a:xfrm>
        </p:grpSpPr>
        <p:sp>
          <p:nvSpPr>
            <p:cNvPr id="36878" name="Rectangle 16">
              <a:extLst>
                <a:ext uri="{FF2B5EF4-FFF2-40B4-BE49-F238E27FC236}">
                  <a16:creationId xmlns:a16="http://schemas.microsoft.com/office/drawing/2014/main" id="{9930E1B3-385E-46EA-8CD3-690A59FBAD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8" y="4536"/>
              <a:ext cx="11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it-IT" altLang="it-IT"/>
            </a:p>
            <a:p>
              <a:pPr lvl="1"/>
              <a:endParaRPr lang="it-IT" altLang="it-IT"/>
            </a:p>
          </p:txBody>
        </p:sp>
        <p:sp>
          <p:nvSpPr>
            <p:cNvPr id="36879" name="Rectangle 17">
              <a:extLst>
                <a:ext uri="{FF2B5EF4-FFF2-40B4-BE49-F238E27FC236}">
                  <a16:creationId xmlns:a16="http://schemas.microsoft.com/office/drawing/2014/main" id="{5314642A-6E5D-47A3-976B-D2B148DC77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083"/>
              <a:ext cx="1436" cy="1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it-IT" altLang="it-IT" sz="1000"/>
                <a:t>  </a:t>
              </a:r>
              <a:r>
                <a:rPr lang="it-IT" altLang="it-IT" sz="11500"/>
                <a:t> </a:t>
              </a:r>
              <a:r>
                <a:rPr lang="it-IT" altLang="it-IT" sz="1000"/>
                <a:t>                                                         </a:t>
              </a:r>
              <a:r>
                <a:rPr lang="it-IT" altLang="it-IT" sz="1400"/>
                <a:t> </a:t>
              </a:r>
            </a:p>
            <a:p>
              <a:endParaRPr lang="it-IT" altLang="it-IT" sz="1000"/>
            </a:p>
          </p:txBody>
        </p:sp>
      </p:grpSp>
      <p:grpSp>
        <p:nvGrpSpPr>
          <p:cNvPr id="36874" name="Group 18">
            <a:extLst>
              <a:ext uri="{FF2B5EF4-FFF2-40B4-BE49-F238E27FC236}">
                <a16:creationId xmlns:a16="http://schemas.microsoft.com/office/drawing/2014/main" id="{085118EB-F765-4ECA-9330-AC5A267F6FAF}"/>
              </a:ext>
            </a:extLst>
          </p:cNvPr>
          <p:cNvGrpSpPr>
            <a:grpSpLocks/>
          </p:cNvGrpSpPr>
          <p:nvPr/>
        </p:nvGrpSpPr>
        <p:grpSpPr bwMode="auto">
          <a:xfrm>
            <a:off x="3386138" y="3084513"/>
            <a:ext cx="2371725" cy="2900362"/>
            <a:chOff x="-58" y="4536"/>
            <a:chExt cx="1494" cy="1827"/>
          </a:xfrm>
        </p:grpSpPr>
        <p:sp>
          <p:nvSpPr>
            <p:cNvPr id="36876" name="Rectangle 19">
              <a:extLst>
                <a:ext uri="{FF2B5EF4-FFF2-40B4-BE49-F238E27FC236}">
                  <a16:creationId xmlns:a16="http://schemas.microsoft.com/office/drawing/2014/main" id="{3EEDBDB0-A193-48C5-B9D3-A43A67DE7D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8" y="4536"/>
              <a:ext cx="11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it-IT" altLang="it-IT"/>
            </a:p>
            <a:p>
              <a:pPr lvl="1"/>
              <a:endParaRPr lang="it-IT" altLang="it-IT"/>
            </a:p>
          </p:txBody>
        </p:sp>
        <p:sp>
          <p:nvSpPr>
            <p:cNvPr id="36877" name="Rectangle 20">
              <a:extLst>
                <a:ext uri="{FF2B5EF4-FFF2-40B4-BE49-F238E27FC236}">
                  <a16:creationId xmlns:a16="http://schemas.microsoft.com/office/drawing/2014/main" id="{219EA608-7495-4799-85C8-671F9AFCF9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083"/>
              <a:ext cx="1436" cy="1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it-IT" altLang="it-IT" sz="1000" b="1"/>
                <a:t>  </a:t>
              </a:r>
              <a:r>
                <a:rPr lang="it-IT" altLang="it-IT" sz="10200" b="1"/>
                <a:t> </a:t>
              </a:r>
              <a:r>
                <a:rPr lang="it-IT" altLang="it-IT" sz="1000" b="1"/>
                <a:t>                                                         </a:t>
              </a:r>
              <a:r>
                <a:rPr lang="it-IT" altLang="it-IT" sz="1400"/>
                <a:t> </a:t>
              </a:r>
            </a:p>
            <a:p>
              <a:endParaRPr lang="it-IT" altLang="it-IT" sz="1000" b="1"/>
            </a:p>
          </p:txBody>
        </p:sp>
      </p:grpSp>
      <p:pic>
        <p:nvPicPr>
          <p:cNvPr id="36875" name="Picture 21">
            <a:extLst>
              <a:ext uri="{FF2B5EF4-FFF2-40B4-BE49-F238E27FC236}">
                <a16:creationId xmlns:a16="http://schemas.microsoft.com/office/drawing/2014/main" id="{5A486483-0C97-40D0-9B40-CA91DFD68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088" y="2076450"/>
            <a:ext cx="2366962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AEC00762-5D13-443B-9D50-8C0A7C245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476250"/>
            <a:ext cx="8915400" cy="545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628650" indent="-628650" eaLnBrk="1" hangingPunct="1">
              <a:defRPr/>
            </a:pPr>
            <a:r>
              <a:rPr lang="it-IT" sz="22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 </a:t>
            </a:r>
          </a:p>
          <a:p>
            <a:pPr marL="628650" indent="-628650" eaLnBrk="1" hangingPunct="1">
              <a:defRPr/>
            </a:pPr>
            <a:r>
              <a:rPr lang="it-IT" sz="22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PRINCIPALI CAUSE DEI DISTURBI</a:t>
            </a:r>
          </a:p>
          <a:p>
            <a:pPr marL="628650" indent="-628650" eaLnBrk="1" hangingPunct="1">
              <a:defRPr/>
            </a:pPr>
            <a:endParaRPr lang="it-IT" sz="2200" b="1" dirty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marL="628650" indent="-628650" eaLnBrk="1" hangingPunct="1">
              <a:defRPr/>
            </a:pPr>
            <a:r>
              <a:rPr lang="it-IT" sz="2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APPARATO VISIVO:</a:t>
            </a:r>
          </a:p>
          <a:p>
            <a:pPr marL="628650" indent="-628650" eaLnBrk="1" hangingPunct="1">
              <a:defRPr/>
            </a:pPr>
            <a:endParaRPr lang="it-IT" sz="2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28650" indent="-628650" eaLnBrk="1" hangingPunct="1">
              <a:defRPr/>
            </a:pPr>
            <a:r>
              <a:rPr lang="it-IT" sz="2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L’insieme dei disturbi visivi provocati dall’eccessivo affaticamento dell’apparato visivo viene comunemente indicato come ASTENOPIA.</a:t>
            </a:r>
          </a:p>
          <a:p>
            <a:pPr marL="628650" indent="-628650" eaLnBrk="1" hangingPunct="1">
              <a:defRPr/>
            </a:pPr>
            <a:endParaRPr lang="it-IT" sz="2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28650" indent="-628650" eaLnBrk="1" hangingPunct="1">
              <a:defRPr/>
            </a:pPr>
            <a:r>
              <a:rPr lang="it-IT" sz="2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I segni associati a questa sindrome sono: </a:t>
            </a:r>
          </a:p>
          <a:p>
            <a:pPr marL="628650" indent="-628650" eaLnBrk="1" hangingPunct="1">
              <a:buClr>
                <a:schemeClr val="folHlink"/>
              </a:buClr>
              <a:buFont typeface="Wingdings" pitchFamily="2" charset="2"/>
              <a:buChar char="Ø"/>
              <a:defRPr/>
            </a:pPr>
            <a:r>
              <a:rPr lang="it-IT" sz="2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fatica </a:t>
            </a:r>
            <a:r>
              <a:rPr lang="it-IT" sz="22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accomodativa</a:t>
            </a:r>
            <a:r>
              <a:rPr lang="it-IT" sz="2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</a:p>
          <a:p>
            <a:pPr marL="628650" indent="-628650" eaLnBrk="1" hangingPunct="1">
              <a:buClr>
                <a:schemeClr val="folHlink"/>
              </a:buClr>
              <a:buFont typeface="Wingdings" pitchFamily="2" charset="2"/>
              <a:buChar char="Ø"/>
              <a:defRPr/>
            </a:pPr>
            <a:r>
              <a:rPr lang="it-IT" sz="2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fatica muscolare. </a:t>
            </a:r>
          </a:p>
          <a:p>
            <a:pPr marL="628650" indent="-628650" eaLnBrk="1" hangingPunct="1">
              <a:buClr>
                <a:schemeClr val="folHlink"/>
              </a:buClr>
              <a:buFont typeface="Wingdings" pitchFamily="2" charset="2"/>
              <a:buChar char="Ø"/>
              <a:defRPr/>
            </a:pPr>
            <a:r>
              <a:rPr lang="it-IT" sz="2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fatica percettiva (visione annebbiata, visione </a:t>
            </a:r>
          </a:p>
          <a:p>
            <a:pPr marL="628650" indent="-628650" eaLnBrk="1" hangingPunct="1">
              <a:buClr>
                <a:schemeClr val="folHlink"/>
              </a:buClr>
              <a:buFont typeface="Wingdings" pitchFamily="2" charset="2"/>
              <a:buNone/>
              <a:defRPr/>
            </a:pPr>
            <a:r>
              <a:rPr lang="it-IT" sz="2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      sdoppiata). </a:t>
            </a:r>
          </a:p>
          <a:p>
            <a:pPr marL="628650" indent="-628650" eaLnBrk="1" hangingPunct="1">
              <a:buClr>
                <a:schemeClr val="folHlink"/>
              </a:buClr>
              <a:buFont typeface="Wingdings" pitchFamily="2" charset="2"/>
              <a:buChar char="Ø"/>
              <a:defRPr/>
            </a:pPr>
            <a:r>
              <a:rPr lang="it-IT" sz="2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irritazione oculare (bruciore, lacrimazione, senso di </a:t>
            </a:r>
          </a:p>
          <a:p>
            <a:pPr marL="628650" indent="-628650" eaLnBrk="1" hangingPunct="1">
              <a:buClr>
                <a:schemeClr val="folHlink"/>
              </a:buClr>
              <a:buFont typeface="Wingdings" pitchFamily="2" charset="2"/>
              <a:buNone/>
              <a:defRPr/>
            </a:pPr>
            <a:r>
              <a:rPr lang="it-IT" sz="2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      corpo estraneo, fastidio alla luce, ecc.). 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5FA5A0CC-9A35-43CE-9F2B-C08ACCAEE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90713"/>
            <a:ext cx="9144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grpSp>
        <p:nvGrpSpPr>
          <p:cNvPr id="37892" name="Group 4">
            <a:extLst>
              <a:ext uri="{FF2B5EF4-FFF2-40B4-BE49-F238E27FC236}">
                <a16:creationId xmlns:a16="http://schemas.microsoft.com/office/drawing/2014/main" id="{7B52C945-843A-4A06-95D2-64CD3BEDFA5B}"/>
              </a:ext>
            </a:extLst>
          </p:cNvPr>
          <p:cNvGrpSpPr>
            <a:grpSpLocks/>
          </p:cNvGrpSpPr>
          <p:nvPr/>
        </p:nvGrpSpPr>
        <p:grpSpPr bwMode="auto">
          <a:xfrm>
            <a:off x="3386138" y="1936750"/>
            <a:ext cx="2371725" cy="3006725"/>
            <a:chOff x="-58" y="4536"/>
            <a:chExt cx="1494" cy="1894"/>
          </a:xfrm>
        </p:grpSpPr>
        <p:sp>
          <p:nvSpPr>
            <p:cNvPr id="37903" name="Rectangle 5">
              <a:extLst>
                <a:ext uri="{FF2B5EF4-FFF2-40B4-BE49-F238E27FC236}">
                  <a16:creationId xmlns:a16="http://schemas.microsoft.com/office/drawing/2014/main" id="{A003B9FA-F799-4606-B1B4-F8DEBB3752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8" y="4536"/>
              <a:ext cx="11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it-IT" altLang="it-IT"/>
            </a:p>
            <a:p>
              <a:pPr lvl="1"/>
              <a:endParaRPr lang="it-IT" altLang="it-IT"/>
            </a:p>
          </p:txBody>
        </p:sp>
        <p:sp>
          <p:nvSpPr>
            <p:cNvPr id="37904" name="Rectangle 6">
              <a:extLst>
                <a:ext uri="{FF2B5EF4-FFF2-40B4-BE49-F238E27FC236}">
                  <a16:creationId xmlns:a16="http://schemas.microsoft.com/office/drawing/2014/main" id="{B1F254BC-27C6-4719-9EE0-23B066FFE4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083"/>
              <a:ext cx="1436" cy="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it-IT" altLang="it-IT" sz="1000" b="1"/>
                <a:t>  </a:t>
              </a:r>
              <a:r>
                <a:rPr lang="it-IT" altLang="it-IT" sz="10900" b="1"/>
                <a:t> </a:t>
              </a:r>
              <a:r>
                <a:rPr lang="it-IT" altLang="it-IT" sz="1000" b="1"/>
                <a:t>                                                         </a:t>
              </a:r>
              <a:r>
                <a:rPr lang="it-IT" altLang="it-IT" sz="1400"/>
                <a:t> </a:t>
              </a:r>
            </a:p>
            <a:p>
              <a:endParaRPr lang="it-IT" altLang="it-IT" sz="1000" b="1"/>
            </a:p>
          </p:txBody>
        </p:sp>
      </p:grpSp>
      <p:sp>
        <p:nvSpPr>
          <p:cNvPr id="37893" name="Rectangle 7">
            <a:extLst>
              <a:ext uri="{FF2B5EF4-FFF2-40B4-BE49-F238E27FC236}">
                <a16:creationId xmlns:a16="http://schemas.microsoft.com/office/drawing/2014/main" id="{24860FFA-9687-4418-B3AB-5AE956C23F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97063"/>
            <a:ext cx="9144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grpSp>
        <p:nvGrpSpPr>
          <p:cNvPr id="37894" name="Group 8">
            <a:extLst>
              <a:ext uri="{FF2B5EF4-FFF2-40B4-BE49-F238E27FC236}">
                <a16:creationId xmlns:a16="http://schemas.microsoft.com/office/drawing/2014/main" id="{9DD1E270-E66E-4151-B62C-8759D97FE1AE}"/>
              </a:ext>
            </a:extLst>
          </p:cNvPr>
          <p:cNvGrpSpPr>
            <a:grpSpLocks/>
          </p:cNvGrpSpPr>
          <p:nvPr/>
        </p:nvGrpSpPr>
        <p:grpSpPr bwMode="auto">
          <a:xfrm>
            <a:off x="3386138" y="1943100"/>
            <a:ext cx="2371725" cy="2971800"/>
            <a:chOff x="-58" y="4536"/>
            <a:chExt cx="1494" cy="1872"/>
          </a:xfrm>
        </p:grpSpPr>
        <p:sp>
          <p:nvSpPr>
            <p:cNvPr id="37901" name="Rectangle 9">
              <a:extLst>
                <a:ext uri="{FF2B5EF4-FFF2-40B4-BE49-F238E27FC236}">
                  <a16:creationId xmlns:a16="http://schemas.microsoft.com/office/drawing/2014/main" id="{7FC92547-D6FF-4939-8C05-F0E574B8BB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8" y="4536"/>
              <a:ext cx="11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it-IT" altLang="it-IT"/>
            </a:p>
            <a:p>
              <a:pPr lvl="1"/>
              <a:endParaRPr lang="it-IT" altLang="it-IT"/>
            </a:p>
          </p:txBody>
        </p:sp>
        <p:sp>
          <p:nvSpPr>
            <p:cNvPr id="37902" name="Rectangle 10">
              <a:extLst>
                <a:ext uri="{FF2B5EF4-FFF2-40B4-BE49-F238E27FC236}">
                  <a16:creationId xmlns:a16="http://schemas.microsoft.com/office/drawing/2014/main" id="{DABA0AA7-319B-4376-B976-AA48402839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083"/>
              <a:ext cx="1436" cy="1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it-IT" altLang="it-IT" sz="1000" b="1"/>
                <a:t>  </a:t>
              </a:r>
              <a:r>
                <a:rPr lang="it-IT" altLang="it-IT" sz="10800" b="1"/>
                <a:t> </a:t>
              </a:r>
              <a:r>
                <a:rPr lang="it-IT" altLang="it-IT" sz="1000" b="1"/>
                <a:t>                                                         </a:t>
              </a:r>
              <a:r>
                <a:rPr lang="it-IT" altLang="it-IT" sz="1400"/>
                <a:t> </a:t>
              </a:r>
            </a:p>
            <a:p>
              <a:endParaRPr lang="it-IT" altLang="it-IT" sz="1000" b="1"/>
            </a:p>
          </p:txBody>
        </p:sp>
      </p:grpSp>
      <p:grpSp>
        <p:nvGrpSpPr>
          <p:cNvPr id="37895" name="Group 12">
            <a:extLst>
              <a:ext uri="{FF2B5EF4-FFF2-40B4-BE49-F238E27FC236}">
                <a16:creationId xmlns:a16="http://schemas.microsoft.com/office/drawing/2014/main" id="{75ED869F-5ABB-43E4-99E2-5116E4358099}"/>
              </a:ext>
            </a:extLst>
          </p:cNvPr>
          <p:cNvGrpSpPr>
            <a:grpSpLocks/>
          </p:cNvGrpSpPr>
          <p:nvPr/>
        </p:nvGrpSpPr>
        <p:grpSpPr bwMode="auto">
          <a:xfrm>
            <a:off x="3386138" y="1936750"/>
            <a:ext cx="2371725" cy="3006725"/>
            <a:chOff x="-58" y="4536"/>
            <a:chExt cx="1494" cy="1894"/>
          </a:xfrm>
        </p:grpSpPr>
        <p:sp>
          <p:nvSpPr>
            <p:cNvPr id="37899" name="Rectangle 13">
              <a:extLst>
                <a:ext uri="{FF2B5EF4-FFF2-40B4-BE49-F238E27FC236}">
                  <a16:creationId xmlns:a16="http://schemas.microsoft.com/office/drawing/2014/main" id="{A65D9D1C-CC2F-4449-ADDC-E2DCC815FC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8" y="4536"/>
              <a:ext cx="11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it-IT" altLang="it-IT"/>
            </a:p>
            <a:p>
              <a:pPr lvl="1"/>
              <a:endParaRPr lang="it-IT" altLang="it-IT"/>
            </a:p>
          </p:txBody>
        </p:sp>
        <p:sp>
          <p:nvSpPr>
            <p:cNvPr id="37900" name="Rectangle 14">
              <a:extLst>
                <a:ext uri="{FF2B5EF4-FFF2-40B4-BE49-F238E27FC236}">
                  <a16:creationId xmlns:a16="http://schemas.microsoft.com/office/drawing/2014/main" id="{B098A853-3B5E-4C2E-8DA1-60B5D49397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083"/>
              <a:ext cx="1436" cy="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it-IT" altLang="it-IT" sz="1000" b="1"/>
                <a:t>  </a:t>
              </a:r>
              <a:r>
                <a:rPr lang="it-IT" altLang="it-IT" sz="10900" b="1"/>
                <a:t> </a:t>
              </a:r>
              <a:r>
                <a:rPr lang="it-IT" altLang="it-IT" sz="1000" b="1"/>
                <a:t>                                                         </a:t>
              </a:r>
              <a:r>
                <a:rPr lang="it-IT" altLang="it-IT" sz="1400"/>
                <a:t> </a:t>
              </a:r>
            </a:p>
            <a:p>
              <a:endParaRPr lang="it-IT" altLang="it-IT" sz="1000" b="1"/>
            </a:p>
          </p:txBody>
        </p:sp>
      </p:grpSp>
      <p:grpSp>
        <p:nvGrpSpPr>
          <p:cNvPr id="37896" name="Group 15">
            <a:extLst>
              <a:ext uri="{FF2B5EF4-FFF2-40B4-BE49-F238E27FC236}">
                <a16:creationId xmlns:a16="http://schemas.microsoft.com/office/drawing/2014/main" id="{F9AAC5C1-DD37-43F3-90FA-0874D8734240}"/>
              </a:ext>
            </a:extLst>
          </p:cNvPr>
          <p:cNvGrpSpPr>
            <a:grpSpLocks/>
          </p:cNvGrpSpPr>
          <p:nvPr/>
        </p:nvGrpSpPr>
        <p:grpSpPr bwMode="auto">
          <a:xfrm>
            <a:off x="3386138" y="1890713"/>
            <a:ext cx="2371725" cy="3078162"/>
            <a:chOff x="-58" y="4536"/>
            <a:chExt cx="1494" cy="1939"/>
          </a:xfrm>
        </p:grpSpPr>
        <p:sp>
          <p:nvSpPr>
            <p:cNvPr id="37897" name="Rectangle 16">
              <a:extLst>
                <a:ext uri="{FF2B5EF4-FFF2-40B4-BE49-F238E27FC236}">
                  <a16:creationId xmlns:a16="http://schemas.microsoft.com/office/drawing/2014/main" id="{18613E97-7A9E-4A29-A909-0432EA4C61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8" y="4536"/>
              <a:ext cx="11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it-IT" altLang="it-IT"/>
            </a:p>
            <a:p>
              <a:pPr lvl="1"/>
              <a:endParaRPr lang="it-IT" altLang="it-IT"/>
            </a:p>
          </p:txBody>
        </p:sp>
        <p:sp>
          <p:nvSpPr>
            <p:cNvPr id="37898" name="Rectangle 17">
              <a:extLst>
                <a:ext uri="{FF2B5EF4-FFF2-40B4-BE49-F238E27FC236}">
                  <a16:creationId xmlns:a16="http://schemas.microsoft.com/office/drawing/2014/main" id="{6AFCD8C7-5AA7-4813-8024-7C989D8984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083"/>
              <a:ext cx="1436" cy="1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it-IT" altLang="it-IT" sz="1000"/>
                <a:t>  </a:t>
              </a:r>
              <a:r>
                <a:rPr lang="it-IT" altLang="it-IT" sz="11500"/>
                <a:t> </a:t>
              </a:r>
              <a:r>
                <a:rPr lang="it-IT" altLang="it-IT" sz="1000"/>
                <a:t>                                                         </a:t>
              </a:r>
              <a:r>
                <a:rPr lang="it-IT" altLang="it-IT" sz="1400"/>
                <a:t> </a:t>
              </a:r>
            </a:p>
            <a:p>
              <a:endParaRPr lang="it-IT" altLang="it-IT" sz="1000"/>
            </a:p>
          </p:txBody>
        </p:sp>
      </p:grp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E5E63FF1-144C-49F3-8D43-0F7438290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650" y="115888"/>
            <a:ext cx="8915400" cy="65166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61950" indent="-361950" eaLnBrk="1" hangingPunct="1">
              <a:defRPr/>
            </a:pPr>
            <a:r>
              <a:rPr lang="it-IT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 </a:t>
            </a:r>
          </a:p>
          <a:p>
            <a:pPr marL="361950" indent="-361950" eaLnBrk="1" hangingPunct="1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PRINCIPALI CAUSE DEI DISTURBI</a:t>
            </a:r>
          </a:p>
          <a:p>
            <a:pPr marL="361950" indent="-361950" eaLnBrk="1" hangingPunct="1">
              <a:defRPr/>
            </a:pPr>
            <a:endParaRPr lang="it-IT" b="1" dirty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marL="361950" indent="-361950" eaLnBrk="1" hangingPunct="1">
              <a:defRPr/>
            </a:pPr>
            <a:r>
              <a:rPr lang="it-IT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APPARATO VISIVO:</a:t>
            </a:r>
          </a:p>
          <a:p>
            <a:pPr marL="361950" indent="-361950" eaLnBrk="1" hangingPunct="1">
              <a:defRPr/>
            </a:pPr>
            <a:endParaRPr lang="it-IT" sz="1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61950" indent="-361950" eaLnBrk="1" hangingPunct="1">
              <a:defRPr/>
            </a:pPr>
            <a:r>
              <a:rPr lang="it-IT" sz="2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lavorare al VDT non causa danni permanenti</a:t>
            </a:r>
          </a:p>
          <a:p>
            <a:pPr marL="361950" indent="-361950" eaLnBrk="1" hangingPunct="1">
              <a:defRPr/>
            </a:pPr>
            <a:r>
              <a:rPr lang="it-IT" sz="2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alla vista. Fastidi quali bruciore,</a:t>
            </a:r>
          </a:p>
          <a:p>
            <a:pPr marL="361950" indent="-361950" eaLnBrk="1" hangingPunct="1">
              <a:defRPr/>
            </a:pPr>
            <a:r>
              <a:rPr lang="it-IT" sz="22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iperlacrimazione</a:t>
            </a:r>
            <a:r>
              <a:rPr lang="it-IT" sz="2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fotofobia, senso di abbagliamento</a:t>
            </a:r>
          </a:p>
          <a:p>
            <a:pPr marL="361950" indent="-361950" eaLnBrk="1" hangingPunct="1">
              <a:defRPr/>
            </a:pPr>
            <a:r>
              <a:rPr lang="it-IT" sz="2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 a volte emicrania sono sempre reversibili, anche se possono incidere sul rendimento di una persona.</a:t>
            </a:r>
          </a:p>
          <a:p>
            <a:pPr marL="361950" indent="-361950" eaLnBrk="1" hangingPunct="1">
              <a:defRPr/>
            </a:pPr>
            <a:endParaRPr lang="it-IT" sz="2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61950" indent="-361950" eaLnBrk="1" hangingPunct="1">
              <a:defRPr/>
            </a:pPr>
            <a:r>
              <a:rPr lang="it-IT" sz="2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Tali sono dovuti essenzialmente ad un’elevata sollecitazione e all’</a:t>
            </a:r>
            <a:r>
              <a:rPr lang="it-IT" sz="22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affaticamento</a:t>
            </a:r>
            <a:r>
              <a:rPr lang="it-IT" sz="2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degli occhi per:</a:t>
            </a:r>
          </a:p>
          <a:p>
            <a:pPr marL="361950" indent="-361950" eaLnBrk="1" hangingPunct="1">
              <a:defRPr/>
            </a:pPr>
            <a:endParaRPr lang="it-IT" sz="2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61950" indent="-361950" eaLnBrk="1" hangingPunct="1">
              <a:buClr>
                <a:schemeClr val="folHlink"/>
              </a:buClr>
              <a:buFont typeface="Wingdings" pitchFamily="2" charset="2"/>
              <a:buChar char="§"/>
              <a:defRPr/>
            </a:pPr>
            <a:r>
              <a:rPr lang="it-IT" sz="2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posizionamento scorretto dello schermo rispetto alle finestre e ad altre sorgenti luminose (abbagliamenti, riflessi fastidiosi e un maggiore contrasto chiaro-scuro);</a:t>
            </a:r>
          </a:p>
          <a:p>
            <a:pPr marL="361950" indent="-361950" eaLnBrk="1" hangingPunct="1">
              <a:buClr>
                <a:schemeClr val="folHlink"/>
              </a:buClr>
              <a:buFont typeface="Wingdings" pitchFamily="2" charset="2"/>
              <a:buChar char="§"/>
              <a:defRPr/>
            </a:pPr>
            <a:r>
              <a:rPr lang="it-IT" sz="2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cattiva visualizzazione di singoli caratteri, frasi o di intere porzioni di testo.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C4E79963-B98C-4673-95FF-2A183AD3D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43150"/>
            <a:ext cx="9144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grpSp>
        <p:nvGrpSpPr>
          <p:cNvPr id="38916" name="Group 4">
            <a:extLst>
              <a:ext uri="{FF2B5EF4-FFF2-40B4-BE49-F238E27FC236}">
                <a16:creationId xmlns:a16="http://schemas.microsoft.com/office/drawing/2014/main" id="{F1C491DD-4773-481B-BEBD-37532EEEAFE1}"/>
              </a:ext>
            </a:extLst>
          </p:cNvPr>
          <p:cNvGrpSpPr>
            <a:grpSpLocks/>
          </p:cNvGrpSpPr>
          <p:nvPr/>
        </p:nvGrpSpPr>
        <p:grpSpPr bwMode="auto">
          <a:xfrm>
            <a:off x="3386138" y="2389188"/>
            <a:ext cx="2371725" cy="3006725"/>
            <a:chOff x="-58" y="4536"/>
            <a:chExt cx="1494" cy="1894"/>
          </a:xfrm>
        </p:grpSpPr>
        <p:sp>
          <p:nvSpPr>
            <p:cNvPr id="38928" name="Rectangle 5">
              <a:extLst>
                <a:ext uri="{FF2B5EF4-FFF2-40B4-BE49-F238E27FC236}">
                  <a16:creationId xmlns:a16="http://schemas.microsoft.com/office/drawing/2014/main" id="{144F896A-D699-4886-8FCD-F850E1B246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8" y="4536"/>
              <a:ext cx="11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it-IT" altLang="it-IT"/>
            </a:p>
            <a:p>
              <a:pPr lvl="1"/>
              <a:endParaRPr lang="it-IT" altLang="it-IT"/>
            </a:p>
          </p:txBody>
        </p:sp>
        <p:sp>
          <p:nvSpPr>
            <p:cNvPr id="38929" name="Rectangle 6">
              <a:extLst>
                <a:ext uri="{FF2B5EF4-FFF2-40B4-BE49-F238E27FC236}">
                  <a16:creationId xmlns:a16="http://schemas.microsoft.com/office/drawing/2014/main" id="{C23B419A-954C-4131-B1B3-F9B301AEC1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083"/>
              <a:ext cx="1436" cy="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it-IT" altLang="it-IT" sz="1000" b="1"/>
                <a:t>  </a:t>
              </a:r>
              <a:r>
                <a:rPr lang="it-IT" altLang="it-IT" sz="10900" b="1"/>
                <a:t> </a:t>
              </a:r>
              <a:r>
                <a:rPr lang="it-IT" altLang="it-IT" sz="1000" b="1"/>
                <a:t>                                                         </a:t>
              </a:r>
              <a:r>
                <a:rPr lang="it-IT" altLang="it-IT" sz="1400"/>
                <a:t> </a:t>
              </a:r>
            </a:p>
            <a:p>
              <a:endParaRPr lang="it-IT" altLang="it-IT" sz="1000" b="1"/>
            </a:p>
          </p:txBody>
        </p:sp>
      </p:grpSp>
      <p:sp>
        <p:nvSpPr>
          <p:cNvPr id="38917" name="Rectangle 7">
            <a:extLst>
              <a:ext uri="{FF2B5EF4-FFF2-40B4-BE49-F238E27FC236}">
                <a16:creationId xmlns:a16="http://schemas.microsoft.com/office/drawing/2014/main" id="{0D4321FF-9885-4434-B6A9-AC5569FCA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49500"/>
            <a:ext cx="9144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grpSp>
        <p:nvGrpSpPr>
          <p:cNvPr id="38918" name="Group 8">
            <a:extLst>
              <a:ext uri="{FF2B5EF4-FFF2-40B4-BE49-F238E27FC236}">
                <a16:creationId xmlns:a16="http://schemas.microsoft.com/office/drawing/2014/main" id="{BE6A3909-F781-4C89-A7CF-C66CC8DF9227}"/>
              </a:ext>
            </a:extLst>
          </p:cNvPr>
          <p:cNvGrpSpPr>
            <a:grpSpLocks/>
          </p:cNvGrpSpPr>
          <p:nvPr/>
        </p:nvGrpSpPr>
        <p:grpSpPr bwMode="auto">
          <a:xfrm>
            <a:off x="3386138" y="2395538"/>
            <a:ext cx="2371725" cy="2971800"/>
            <a:chOff x="-58" y="4536"/>
            <a:chExt cx="1494" cy="1872"/>
          </a:xfrm>
        </p:grpSpPr>
        <p:sp>
          <p:nvSpPr>
            <p:cNvPr id="38926" name="Rectangle 9">
              <a:extLst>
                <a:ext uri="{FF2B5EF4-FFF2-40B4-BE49-F238E27FC236}">
                  <a16:creationId xmlns:a16="http://schemas.microsoft.com/office/drawing/2014/main" id="{62D1F3C4-BFBB-4881-B263-6C3EC366BF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8" y="4536"/>
              <a:ext cx="11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it-IT" altLang="it-IT"/>
            </a:p>
            <a:p>
              <a:pPr lvl="1"/>
              <a:endParaRPr lang="it-IT" altLang="it-IT"/>
            </a:p>
          </p:txBody>
        </p:sp>
        <p:sp>
          <p:nvSpPr>
            <p:cNvPr id="38927" name="Rectangle 10">
              <a:extLst>
                <a:ext uri="{FF2B5EF4-FFF2-40B4-BE49-F238E27FC236}">
                  <a16:creationId xmlns:a16="http://schemas.microsoft.com/office/drawing/2014/main" id="{B30D67C8-2608-413D-9E3C-43BAA70625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083"/>
              <a:ext cx="1436" cy="1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it-IT" altLang="it-IT" sz="1000" b="1"/>
                <a:t>  </a:t>
              </a:r>
              <a:r>
                <a:rPr lang="it-IT" altLang="it-IT" sz="10800" b="1"/>
                <a:t> </a:t>
              </a:r>
              <a:r>
                <a:rPr lang="it-IT" altLang="it-IT" sz="1000" b="1"/>
                <a:t>                                                         </a:t>
              </a:r>
              <a:r>
                <a:rPr lang="it-IT" altLang="it-IT" sz="1400"/>
                <a:t> </a:t>
              </a:r>
            </a:p>
            <a:p>
              <a:endParaRPr lang="it-IT" altLang="it-IT" sz="1000" b="1"/>
            </a:p>
          </p:txBody>
        </p:sp>
      </p:grpSp>
      <p:sp>
        <p:nvSpPr>
          <p:cNvPr id="38919" name="Rectangle 11">
            <a:extLst>
              <a:ext uri="{FF2B5EF4-FFF2-40B4-BE49-F238E27FC236}">
                <a16:creationId xmlns:a16="http://schemas.microsoft.com/office/drawing/2014/main" id="{B675C627-1DA4-4131-80CE-580880CB7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43150"/>
            <a:ext cx="9144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grpSp>
        <p:nvGrpSpPr>
          <p:cNvPr id="38920" name="Group 12">
            <a:extLst>
              <a:ext uri="{FF2B5EF4-FFF2-40B4-BE49-F238E27FC236}">
                <a16:creationId xmlns:a16="http://schemas.microsoft.com/office/drawing/2014/main" id="{B68F9E32-DA9E-40C1-B8FD-E5E55452A01E}"/>
              </a:ext>
            </a:extLst>
          </p:cNvPr>
          <p:cNvGrpSpPr>
            <a:grpSpLocks/>
          </p:cNvGrpSpPr>
          <p:nvPr/>
        </p:nvGrpSpPr>
        <p:grpSpPr bwMode="auto">
          <a:xfrm>
            <a:off x="3386138" y="2389188"/>
            <a:ext cx="2371725" cy="3006725"/>
            <a:chOff x="-58" y="4536"/>
            <a:chExt cx="1494" cy="1894"/>
          </a:xfrm>
        </p:grpSpPr>
        <p:sp>
          <p:nvSpPr>
            <p:cNvPr id="38924" name="Rectangle 13">
              <a:extLst>
                <a:ext uri="{FF2B5EF4-FFF2-40B4-BE49-F238E27FC236}">
                  <a16:creationId xmlns:a16="http://schemas.microsoft.com/office/drawing/2014/main" id="{E7F79CD3-A73A-4DE1-8D60-0CBA5BED01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8" y="4536"/>
              <a:ext cx="11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it-IT" altLang="it-IT"/>
            </a:p>
            <a:p>
              <a:pPr lvl="1"/>
              <a:endParaRPr lang="it-IT" altLang="it-IT"/>
            </a:p>
          </p:txBody>
        </p:sp>
        <p:sp>
          <p:nvSpPr>
            <p:cNvPr id="38925" name="Rectangle 14">
              <a:extLst>
                <a:ext uri="{FF2B5EF4-FFF2-40B4-BE49-F238E27FC236}">
                  <a16:creationId xmlns:a16="http://schemas.microsoft.com/office/drawing/2014/main" id="{6488F73D-3E97-4608-AB0E-27A9F01C8E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083"/>
              <a:ext cx="1436" cy="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it-IT" altLang="it-IT" sz="1000" b="1"/>
                <a:t>  </a:t>
              </a:r>
              <a:r>
                <a:rPr lang="it-IT" altLang="it-IT" sz="10900" b="1"/>
                <a:t> </a:t>
              </a:r>
              <a:r>
                <a:rPr lang="it-IT" altLang="it-IT" sz="1000" b="1"/>
                <a:t>                                                         </a:t>
              </a:r>
              <a:r>
                <a:rPr lang="it-IT" altLang="it-IT" sz="1400"/>
                <a:t> </a:t>
              </a:r>
            </a:p>
            <a:p>
              <a:endParaRPr lang="it-IT" altLang="it-IT" sz="1000" b="1"/>
            </a:p>
          </p:txBody>
        </p:sp>
      </p:grpSp>
      <p:grpSp>
        <p:nvGrpSpPr>
          <p:cNvPr id="38921" name="Group 18">
            <a:extLst>
              <a:ext uri="{FF2B5EF4-FFF2-40B4-BE49-F238E27FC236}">
                <a16:creationId xmlns:a16="http://schemas.microsoft.com/office/drawing/2014/main" id="{CE32FCCF-DFDB-4150-BE25-D7F5C425FF58}"/>
              </a:ext>
            </a:extLst>
          </p:cNvPr>
          <p:cNvGrpSpPr>
            <a:grpSpLocks/>
          </p:cNvGrpSpPr>
          <p:nvPr/>
        </p:nvGrpSpPr>
        <p:grpSpPr bwMode="auto">
          <a:xfrm>
            <a:off x="3348038" y="2420938"/>
            <a:ext cx="2371725" cy="2900362"/>
            <a:chOff x="-58" y="4536"/>
            <a:chExt cx="1494" cy="1827"/>
          </a:xfrm>
        </p:grpSpPr>
        <p:sp>
          <p:nvSpPr>
            <p:cNvPr id="38922" name="Rectangle 19">
              <a:extLst>
                <a:ext uri="{FF2B5EF4-FFF2-40B4-BE49-F238E27FC236}">
                  <a16:creationId xmlns:a16="http://schemas.microsoft.com/office/drawing/2014/main" id="{D66FA2F2-589A-431A-96FB-972205C096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8" y="4536"/>
              <a:ext cx="11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it-IT" altLang="it-IT"/>
            </a:p>
            <a:p>
              <a:pPr lvl="1"/>
              <a:endParaRPr lang="it-IT" altLang="it-IT"/>
            </a:p>
          </p:txBody>
        </p:sp>
        <p:sp>
          <p:nvSpPr>
            <p:cNvPr id="38923" name="Rectangle 20">
              <a:extLst>
                <a:ext uri="{FF2B5EF4-FFF2-40B4-BE49-F238E27FC236}">
                  <a16:creationId xmlns:a16="http://schemas.microsoft.com/office/drawing/2014/main" id="{83591F63-B6DA-4AE3-A4CB-1FDD48C85E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083"/>
              <a:ext cx="1436" cy="1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it-IT" altLang="it-IT" sz="1000" b="1"/>
                <a:t>  </a:t>
              </a:r>
              <a:r>
                <a:rPr lang="it-IT" altLang="it-IT" sz="10200" b="1"/>
                <a:t> </a:t>
              </a:r>
              <a:r>
                <a:rPr lang="it-IT" altLang="it-IT" sz="1000" b="1"/>
                <a:t>                                                         </a:t>
              </a:r>
              <a:r>
                <a:rPr lang="it-IT" altLang="it-IT" sz="1400"/>
                <a:t> </a:t>
              </a:r>
            </a:p>
            <a:p>
              <a:endParaRPr lang="it-IT" altLang="it-IT" sz="1000" b="1"/>
            </a:p>
          </p:txBody>
        </p:sp>
      </p:grp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D9A9BA2F-4E37-42B3-9277-72191A7ECE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908050"/>
            <a:ext cx="8915400" cy="496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61950" indent="-361950" eaLnBrk="1" hangingPunct="1">
              <a:defRPr/>
            </a:pPr>
            <a:r>
              <a:rPr lang="it-IT" b="1" dirty="0">
                <a:cs typeface="Times New Roman" pitchFamily="18" charset="0"/>
              </a:rPr>
              <a:t> </a:t>
            </a:r>
          </a:p>
          <a:p>
            <a:pPr marL="361950" indent="-361950" eaLnBrk="1" hangingPunct="1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PRINCIPALI CAUSE DEI DISTURBI</a:t>
            </a:r>
          </a:p>
          <a:p>
            <a:pPr marL="361950" indent="-361950" eaLnBrk="1" hangingPunct="1">
              <a:defRPr/>
            </a:pPr>
            <a:endParaRPr lang="it-IT" b="1" dirty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marL="361950" indent="-361950" eaLnBrk="1" hangingPunct="1">
              <a:defRPr/>
            </a:pP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DOLORI AL COLLO E ALLE ARTICOLAZIONI: sono imputabili a:</a:t>
            </a:r>
          </a:p>
          <a:p>
            <a:pPr marL="361950" indent="-361950" eaLnBrk="1" hangingPunct="1">
              <a:defRPr/>
            </a:pPr>
            <a:endParaRPr lang="it-IT" sz="20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61950" indent="-361950" eaLnBrk="1" hangingPunct="1">
              <a:buClr>
                <a:schemeClr val="folHlink"/>
              </a:buClr>
              <a:buFont typeface="Wingdings" pitchFamily="2" charset="2"/>
              <a:buChar char="§"/>
              <a:defRPr/>
            </a:pP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posizione sedentaria protratta o postura scorretta;</a:t>
            </a:r>
          </a:p>
          <a:p>
            <a:pPr marL="361950" indent="-361950" eaLnBrk="1" hangingPunct="1">
              <a:buClr>
                <a:schemeClr val="folHlink"/>
              </a:buClr>
              <a:buFont typeface="Wingdings" pitchFamily="2" charset="2"/>
              <a:buChar char="§"/>
              <a:defRPr/>
            </a:pP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spazio insufficiente per la tastiera e il mouse;</a:t>
            </a:r>
          </a:p>
          <a:p>
            <a:pPr marL="361950" indent="-361950" eaLnBrk="1" hangingPunct="1">
              <a:buClr>
                <a:schemeClr val="folHlink"/>
              </a:buClr>
              <a:buFont typeface="Wingdings" pitchFamily="2" charset="2"/>
              <a:buChar char="§"/>
              <a:defRPr/>
            </a:pP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mancanza di ausili di lavoro ergonomici (ad es. poggiapiedi, </a:t>
            </a:r>
            <a:r>
              <a:rPr lang="it-IT" sz="20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poggiapolsi</a:t>
            </a: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per tastiera e mouse);</a:t>
            </a:r>
          </a:p>
          <a:p>
            <a:pPr marL="361950" indent="-361950" eaLnBrk="1" hangingPunct="1">
              <a:buClr>
                <a:schemeClr val="folHlink"/>
              </a:buClr>
              <a:buFont typeface="Wingdings" pitchFamily="2" charset="2"/>
              <a:buChar char="§"/>
              <a:defRPr/>
            </a:pP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altezza della sedia non idonea alle caratteristiche fisiche dell’utente;</a:t>
            </a:r>
          </a:p>
          <a:p>
            <a:pPr marL="361950" indent="-361950" eaLnBrk="1" hangingPunct="1">
              <a:buClr>
                <a:schemeClr val="folHlink"/>
              </a:buClr>
              <a:buFont typeface="Wingdings" pitchFamily="2" charset="2"/>
              <a:buChar char="§"/>
              <a:defRPr/>
            </a:pP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schermo collocato in posizione rialzata;</a:t>
            </a:r>
          </a:p>
          <a:p>
            <a:pPr marL="361950" indent="-361950" eaLnBrk="1" hangingPunct="1">
              <a:buClr>
                <a:schemeClr val="folHlink"/>
              </a:buClr>
              <a:buFont typeface="Wingdings" pitchFamily="2" charset="2"/>
              <a:buChar char="§"/>
              <a:defRPr/>
            </a:pP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uso di occhiali non idonei o ridotta capacità visiva (ad es. l’uso di occhiali progressivi non adatti può costringere l’utente ad assumere una posizione incongrua con la testa).</a:t>
            </a:r>
          </a:p>
          <a:p>
            <a:pPr marL="361950" indent="-361950" eaLnBrk="1" hangingPunct="1">
              <a:buClr>
                <a:schemeClr val="folHlink"/>
              </a:buClr>
              <a:buFont typeface="Wingdings" pitchFamily="2" charset="2"/>
              <a:buNone/>
              <a:defRPr/>
            </a:pPr>
            <a:endParaRPr lang="it-IT" b="1" dirty="0"/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828DAF00-8C34-4A8C-A5DB-E9B4756A6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30550"/>
            <a:ext cx="9144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grpSp>
        <p:nvGrpSpPr>
          <p:cNvPr id="39940" name="Group 4">
            <a:extLst>
              <a:ext uri="{FF2B5EF4-FFF2-40B4-BE49-F238E27FC236}">
                <a16:creationId xmlns:a16="http://schemas.microsoft.com/office/drawing/2014/main" id="{BCD62E19-94C3-4EA4-8E89-03EC7DE1A563}"/>
              </a:ext>
            </a:extLst>
          </p:cNvPr>
          <p:cNvGrpSpPr>
            <a:grpSpLocks/>
          </p:cNvGrpSpPr>
          <p:nvPr/>
        </p:nvGrpSpPr>
        <p:grpSpPr bwMode="auto">
          <a:xfrm>
            <a:off x="3386138" y="3176588"/>
            <a:ext cx="2371725" cy="3006725"/>
            <a:chOff x="-58" y="4536"/>
            <a:chExt cx="1494" cy="1894"/>
          </a:xfrm>
        </p:grpSpPr>
        <p:sp>
          <p:nvSpPr>
            <p:cNvPr id="39952" name="Rectangle 5">
              <a:extLst>
                <a:ext uri="{FF2B5EF4-FFF2-40B4-BE49-F238E27FC236}">
                  <a16:creationId xmlns:a16="http://schemas.microsoft.com/office/drawing/2014/main" id="{B586CFF1-A6C4-49F6-A5B1-8E3877545A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8" y="4536"/>
              <a:ext cx="11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it-IT" altLang="it-IT"/>
            </a:p>
            <a:p>
              <a:pPr lvl="1"/>
              <a:endParaRPr lang="it-IT" altLang="it-IT"/>
            </a:p>
          </p:txBody>
        </p:sp>
        <p:sp>
          <p:nvSpPr>
            <p:cNvPr id="39953" name="Rectangle 6">
              <a:extLst>
                <a:ext uri="{FF2B5EF4-FFF2-40B4-BE49-F238E27FC236}">
                  <a16:creationId xmlns:a16="http://schemas.microsoft.com/office/drawing/2014/main" id="{9C0F3E7E-B556-4741-B99E-7919D8B2CE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083"/>
              <a:ext cx="1436" cy="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it-IT" altLang="it-IT" sz="1000" b="1"/>
                <a:t>  </a:t>
              </a:r>
              <a:r>
                <a:rPr lang="it-IT" altLang="it-IT" sz="10900" b="1"/>
                <a:t> </a:t>
              </a:r>
              <a:r>
                <a:rPr lang="it-IT" altLang="it-IT" sz="1000" b="1"/>
                <a:t>                                                         </a:t>
              </a:r>
              <a:r>
                <a:rPr lang="it-IT" altLang="it-IT" sz="1400"/>
                <a:t> </a:t>
              </a:r>
            </a:p>
            <a:p>
              <a:endParaRPr lang="it-IT" altLang="it-IT" sz="1000" b="1"/>
            </a:p>
          </p:txBody>
        </p:sp>
      </p:grpSp>
      <p:sp>
        <p:nvSpPr>
          <p:cNvPr id="39941" name="Rectangle 7">
            <a:extLst>
              <a:ext uri="{FF2B5EF4-FFF2-40B4-BE49-F238E27FC236}">
                <a16:creationId xmlns:a16="http://schemas.microsoft.com/office/drawing/2014/main" id="{093B3041-50B3-40B9-A69C-0D260F169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36900"/>
            <a:ext cx="9144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grpSp>
        <p:nvGrpSpPr>
          <p:cNvPr id="39942" name="Group 8">
            <a:extLst>
              <a:ext uri="{FF2B5EF4-FFF2-40B4-BE49-F238E27FC236}">
                <a16:creationId xmlns:a16="http://schemas.microsoft.com/office/drawing/2014/main" id="{B3BBA073-3179-4C02-B8CB-C4DE7F5579F7}"/>
              </a:ext>
            </a:extLst>
          </p:cNvPr>
          <p:cNvGrpSpPr>
            <a:grpSpLocks/>
          </p:cNvGrpSpPr>
          <p:nvPr/>
        </p:nvGrpSpPr>
        <p:grpSpPr bwMode="auto">
          <a:xfrm>
            <a:off x="3386138" y="3182938"/>
            <a:ext cx="2371725" cy="2971800"/>
            <a:chOff x="-58" y="4536"/>
            <a:chExt cx="1494" cy="1872"/>
          </a:xfrm>
        </p:grpSpPr>
        <p:sp>
          <p:nvSpPr>
            <p:cNvPr id="39950" name="Rectangle 9">
              <a:extLst>
                <a:ext uri="{FF2B5EF4-FFF2-40B4-BE49-F238E27FC236}">
                  <a16:creationId xmlns:a16="http://schemas.microsoft.com/office/drawing/2014/main" id="{BA69BD42-89DF-47CC-8444-4324026BDC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8" y="4536"/>
              <a:ext cx="11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it-IT" altLang="it-IT"/>
            </a:p>
            <a:p>
              <a:pPr lvl="1"/>
              <a:endParaRPr lang="it-IT" altLang="it-IT"/>
            </a:p>
          </p:txBody>
        </p:sp>
        <p:sp>
          <p:nvSpPr>
            <p:cNvPr id="39951" name="Rectangle 10">
              <a:extLst>
                <a:ext uri="{FF2B5EF4-FFF2-40B4-BE49-F238E27FC236}">
                  <a16:creationId xmlns:a16="http://schemas.microsoft.com/office/drawing/2014/main" id="{1FF52DED-74C9-4F6F-85B7-79211DEC6B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083"/>
              <a:ext cx="1436" cy="1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it-IT" altLang="it-IT" sz="1000" b="1"/>
                <a:t>  </a:t>
              </a:r>
              <a:r>
                <a:rPr lang="it-IT" altLang="it-IT" sz="10800" b="1"/>
                <a:t> </a:t>
              </a:r>
              <a:r>
                <a:rPr lang="it-IT" altLang="it-IT" sz="1000" b="1"/>
                <a:t>                                                         </a:t>
              </a:r>
              <a:r>
                <a:rPr lang="it-IT" altLang="it-IT" sz="1400"/>
                <a:t> </a:t>
              </a:r>
            </a:p>
            <a:p>
              <a:endParaRPr lang="it-IT" altLang="it-IT" sz="1000" b="1"/>
            </a:p>
          </p:txBody>
        </p:sp>
      </p:grpSp>
      <p:sp>
        <p:nvSpPr>
          <p:cNvPr id="39943" name="Rectangle 11">
            <a:extLst>
              <a:ext uri="{FF2B5EF4-FFF2-40B4-BE49-F238E27FC236}">
                <a16:creationId xmlns:a16="http://schemas.microsoft.com/office/drawing/2014/main" id="{0ED18372-3698-41D3-90F8-3552F9A22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30550"/>
            <a:ext cx="9144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grpSp>
        <p:nvGrpSpPr>
          <p:cNvPr id="39944" name="Group 12">
            <a:extLst>
              <a:ext uri="{FF2B5EF4-FFF2-40B4-BE49-F238E27FC236}">
                <a16:creationId xmlns:a16="http://schemas.microsoft.com/office/drawing/2014/main" id="{2290C48F-721C-4B7E-8F89-5BF2FEB19B7A}"/>
              </a:ext>
            </a:extLst>
          </p:cNvPr>
          <p:cNvGrpSpPr>
            <a:grpSpLocks/>
          </p:cNvGrpSpPr>
          <p:nvPr/>
        </p:nvGrpSpPr>
        <p:grpSpPr bwMode="auto">
          <a:xfrm>
            <a:off x="3386138" y="3176588"/>
            <a:ext cx="2371725" cy="3006725"/>
            <a:chOff x="-58" y="4536"/>
            <a:chExt cx="1494" cy="1894"/>
          </a:xfrm>
        </p:grpSpPr>
        <p:sp>
          <p:nvSpPr>
            <p:cNvPr id="39948" name="Rectangle 13">
              <a:extLst>
                <a:ext uri="{FF2B5EF4-FFF2-40B4-BE49-F238E27FC236}">
                  <a16:creationId xmlns:a16="http://schemas.microsoft.com/office/drawing/2014/main" id="{B668E1D5-AB33-4917-BD5B-B772BF3F1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8" y="4536"/>
              <a:ext cx="11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it-IT" altLang="it-IT"/>
            </a:p>
            <a:p>
              <a:pPr lvl="1"/>
              <a:endParaRPr lang="it-IT" altLang="it-IT"/>
            </a:p>
          </p:txBody>
        </p:sp>
        <p:sp>
          <p:nvSpPr>
            <p:cNvPr id="39949" name="Rectangle 14">
              <a:extLst>
                <a:ext uri="{FF2B5EF4-FFF2-40B4-BE49-F238E27FC236}">
                  <a16:creationId xmlns:a16="http://schemas.microsoft.com/office/drawing/2014/main" id="{5070A5E8-E6D1-463A-A2AD-E746688FF3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083"/>
              <a:ext cx="1436" cy="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it-IT" altLang="it-IT" sz="1000" b="1"/>
                <a:t>  </a:t>
              </a:r>
              <a:r>
                <a:rPr lang="it-IT" altLang="it-IT" sz="10900" b="1"/>
                <a:t> </a:t>
              </a:r>
              <a:r>
                <a:rPr lang="it-IT" altLang="it-IT" sz="1000" b="1"/>
                <a:t>                                                         </a:t>
              </a:r>
              <a:r>
                <a:rPr lang="it-IT" altLang="it-IT" sz="1400"/>
                <a:t> </a:t>
              </a:r>
            </a:p>
            <a:p>
              <a:endParaRPr lang="it-IT" altLang="it-IT" sz="1000" b="1"/>
            </a:p>
          </p:txBody>
        </p:sp>
      </p:grpSp>
      <p:grpSp>
        <p:nvGrpSpPr>
          <p:cNvPr id="39945" name="Group 15">
            <a:extLst>
              <a:ext uri="{FF2B5EF4-FFF2-40B4-BE49-F238E27FC236}">
                <a16:creationId xmlns:a16="http://schemas.microsoft.com/office/drawing/2014/main" id="{2ECB6BAE-3D8B-46EF-B1F1-B996A8256DF9}"/>
              </a:ext>
            </a:extLst>
          </p:cNvPr>
          <p:cNvGrpSpPr>
            <a:grpSpLocks/>
          </p:cNvGrpSpPr>
          <p:nvPr/>
        </p:nvGrpSpPr>
        <p:grpSpPr bwMode="auto">
          <a:xfrm>
            <a:off x="3386138" y="3130550"/>
            <a:ext cx="2371725" cy="3078163"/>
            <a:chOff x="-58" y="4536"/>
            <a:chExt cx="1494" cy="1939"/>
          </a:xfrm>
        </p:grpSpPr>
        <p:sp>
          <p:nvSpPr>
            <p:cNvPr id="39946" name="Rectangle 16">
              <a:extLst>
                <a:ext uri="{FF2B5EF4-FFF2-40B4-BE49-F238E27FC236}">
                  <a16:creationId xmlns:a16="http://schemas.microsoft.com/office/drawing/2014/main" id="{372BFA6B-A4C8-49A9-8D84-5B56F7F2C8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8" y="4536"/>
              <a:ext cx="11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it-IT" altLang="it-IT"/>
            </a:p>
            <a:p>
              <a:pPr lvl="1"/>
              <a:endParaRPr lang="it-IT" altLang="it-IT"/>
            </a:p>
          </p:txBody>
        </p:sp>
        <p:sp>
          <p:nvSpPr>
            <p:cNvPr id="39947" name="Rectangle 17">
              <a:extLst>
                <a:ext uri="{FF2B5EF4-FFF2-40B4-BE49-F238E27FC236}">
                  <a16:creationId xmlns:a16="http://schemas.microsoft.com/office/drawing/2014/main" id="{4477EB4B-9963-4EB0-9C51-EA316940C3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083"/>
              <a:ext cx="1436" cy="1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it-IT" altLang="it-IT" sz="1000"/>
                <a:t>  </a:t>
              </a:r>
              <a:r>
                <a:rPr lang="it-IT" altLang="it-IT" sz="11500"/>
                <a:t> </a:t>
              </a:r>
              <a:r>
                <a:rPr lang="it-IT" altLang="it-IT" sz="1000"/>
                <a:t>                                                         </a:t>
              </a:r>
              <a:r>
                <a:rPr lang="it-IT" altLang="it-IT" sz="1400"/>
                <a:t> </a:t>
              </a:r>
            </a:p>
            <a:p>
              <a:endParaRPr lang="it-IT" altLang="it-IT" sz="1000"/>
            </a:p>
          </p:txBody>
        </p:sp>
      </p:grp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5291107A-83EA-49F4-842D-F10D254E40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675" y="1196975"/>
            <a:ext cx="8915400" cy="40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61950" indent="-361950" eaLnBrk="1" hangingPunct="1">
              <a:defRPr/>
            </a:pPr>
            <a:r>
              <a:rPr lang="it-IT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 </a:t>
            </a:r>
          </a:p>
          <a:p>
            <a:pPr marL="361950" indent="-361950" eaLnBrk="1" hangingPunct="1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PRINCIPALI CAUSE DEI DISTURBI</a:t>
            </a:r>
          </a:p>
          <a:p>
            <a:pPr marL="361950" indent="-361950" eaLnBrk="1" hangingPunct="1">
              <a:defRPr/>
            </a:pPr>
            <a:endParaRPr lang="it-IT" sz="1800" b="1" dirty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marL="361950" indent="-361950" eaLnBrk="1" hangingPunct="1">
              <a:defRPr/>
            </a:pPr>
            <a:r>
              <a:rPr lang="it-IT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ALTRI MALESSERI FISICI</a:t>
            </a:r>
          </a:p>
          <a:p>
            <a:pPr marL="361950" indent="-361950" eaLnBrk="1" hangingPunct="1">
              <a:defRPr/>
            </a:pPr>
            <a:endParaRPr lang="it-IT" sz="1800" b="1" dirty="0"/>
          </a:p>
          <a:p>
            <a:pPr marL="361950" indent="-361950" eaLnBrk="1" hangingPunct="1">
              <a:buFontTx/>
              <a:buChar char="•"/>
              <a:defRPr/>
            </a:pPr>
            <a:r>
              <a:rPr lang="it-IT" sz="18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cattivo microclima e presenza di corpi estranei nell’aria (ad es. fumo, polveri, acari e sostanze chimiche)</a:t>
            </a:r>
            <a:r>
              <a:rPr lang="it-IT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: può nuocere alla salute e provocare malattie da raffreddamento, pelle e mucose disidratate, congiuntivite, allergie, nausea e capogiri; difficoltà di concentrazione e rapido affaticamento</a:t>
            </a:r>
          </a:p>
          <a:p>
            <a:pPr marL="361950" indent="-361950" eaLnBrk="1" hangingPunct="1">
              <a:buFontTx/>
              <a:buChar char="•"/>
              <a:defRPr/>
            </a:pPr>
            <a:r>
              <a:rPr lang="it-IT" sz="18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emissioni di apparecchiature, rumore, cattiva illuminazione e </a:t>
            </a:r>
            <a:r>
              <a:rPr lang="it-IT" sz="1800" b="1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altro…</a:t>
            </a:r>
            <a:r>
              <a:rPr lang="it-IT" sz="18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  <a:p>
            <a:pPr marL="361950" indent="-361950" eaLnBrk="1" hangingPunct="1">
              <a:buFontTx/>
              <a:buChar char="•"/>
              <a:defRPr/>
            </a:pPr>
            <a:endParaRPr lang="it-IT" sz="1800" b="1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61950" indent="-361950" eaLnBrk="1" hangingPunct="1">
              <a:defRPr/>
            </a:pPr>
            <a:r>
              <a:rPr lang="it-IT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Se i sintomi sono molteplici, spesso si parla di «</a:t>
            </a:r>
            <a:r>
              <a:rPr lang="it-IT" sz="18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sick</a:t>
            </a:r>
            <a:r>
              <a:rPr lang="it-IT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building </a:t>
            </a:r>
            <a:r>
              <a:rPr lang="it-IT" sz="18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syndrome</a:t>
            </a:r>
            <a:r>
              <a:rPr lang="it-IT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» </a:t>
            </a:r>
            <a:r>
              <a:rPr lang="it-IT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(o sindrome dell’edificio malato).</a:t>
            </a:r>
            <a:r>
              <a:rPr lang="it-IT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102F9A86-74B6-474A-B453-6A69EBD996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32163"/>
            <a:ext cx="91440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>
              <a:solidFill>
                <a:schemeClr val="bg2"/>
              </a:solidFill>
            </a:endParaRPr>
          </a:p>
        </p:txBody>
      </p:sp>
      <p:grpSp>
        <p:nvGrpSpPr>
          <p:cNvPr id="40964" name="Group 4">
            <a:extLst>
              <a:ext uri="{FF2B5EF4-FFF2-40B4-BE49-F238E27FC236}">
                <a16:creationId xmlns:a16="http://schemas.microsoft.com/office/drawing/2014/main" id="{48B8CDD4-9346-48B2-8176-D946FD834BC5}"/>
              </a:ext>
            </a:extLst>
          </p:cNvPr>
          <p:cNvGrpSpPr>
            <a:grpSpLocks/>
          </p:cNvGrpSpPr>
          <p:nvPr/>
        </p:nvGrpSpPr>
        <p:grpSpPr bwMode="auto">
          <a:xfrm>
            <a:off x="3386138" y="3378200"/>
            <a:ext cx="2371725" cy="2244725"/>
            <a:chOff x="-58" y="4536"/>
            <a:chExt cx="1494" cy="1881"/>
          </a:xfrm>
        </p:grpSpPr>
        <p:sp>
          <p:nvSpPr>
            <p:cNvPr id="40973" name="Rectangle 5">
              <a:extLst>
                <a:ext uri="{FF2B5EF4-FFF2-40B4-BE49-F238E27FC236}">
                  <a16:creationId xmlns:a16="http://schemas.microsoft.com/office/drawing/2014/main" id="{5FB1E86E-7827-4D39-BE1E-C379C2FF9F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8" y="4536"/>
              <a:ext cx="116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it-IT" altLang="it-IT">
                <a:solidFill>
                  <a:schemeClr val="bg2"/>
                </a:solidFill>
              </a:endParaRPr>
            </a:p>
            <a:p>
              <a:pPr lvl="1"/>
              <a:endParaRPr lang="it-IT" altLang="it-IT">
                <a:solidFill>
                  <a:schemeClr val="bg2"/>
                </a:solidFill>
              </a:endParaRPr>
            </a:p>
          </p:txBody>
        </p:sp>
        <p:sp>
          <p:nvSpPr>
            <p:cNvPr id="40974" name="Rectangle 6">
              <a:extLst>
                <a:ext uri="{FF2B5EF4-FFF2-40B4-BE49-F238E27FC236}">
                  <a16:creationId xmlns:a16="http://schemas.microsoft.com/office/drawing/2014/main" id="{92B37B7D-229D-4F5A-9C5A-789AA319F8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083"/>
              <a:ext cx="1436" cy="1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it-IT" altLang="it-IT" sz="1000" b="1">
                  <a:solidFill>
                    <a:schemeClr val="bg2"/>
                  </a:solidFill>
                </a:rPr>
                <a:t>  </a:t>
              </a:r>
              <a:r>
                <a:rPr lang="it-IT" altLang="it-IT" sz="10900" b="1">
                  <a:solidFill>
                    <a:schemeClr val="bg2"/>
                  </a:solidFill>
                </a:rPr>
                <a:t> </a:t>
              </a:r>
              <a:r>
                <a:rPr lang="it-IT" altLang="it-IT" sz="1000" b="1">
                  <a:solidFill>
                    <a:schemeClr val="bg2"/>
                  </a:solidFill>
                </a:rPr>
                <a:t>                                                         </a:t>
              </a:r>
              <a:r>
                <a:rPr lang="it-IT" altLang="it-IT" sz="1400">
                  <a:solidFill>
                    <a:schemeClr val="bg2"/>
                  </a:solidFill>
                </a:rPr>
                <a:t> </a:t>
              </a:r>
            </a:p>
            <a:p>
              <a:endParaRPr lang="it-IT" altLang="it-IT" sz="1000" b="1">
                <a:solidFill>
                  <a:schemeClr val="bg2"/>
                </a:solidFill>
              </a:endParaRPr>
            </a:p>
          </p:txBody>
        </p:sp>
      </p:grpSp>
      <p:sp>
        <p:nvSpPr>
          <p:cNvPr id="40965" name="Rectangle 7">
            <a:extLst>
              <a:ext uri="{FF2B5EF4-FFF2-40B4-BE49-F238E27FC236}">
                <a16:creationId xmlns:a16="http://schemas.microsoft.com/office/drawing/2014/main" id="{51A0CBAC-0F04-4CC8-AC13-FD1DA094B8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38513"/>
            <a:ext cx="91440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>
              <a:solidFill>
                <a:schemeClr val="bg2"/>
              </a:solidFill>
            </a:endParaRPr>
          </a:p>
        </p:txBody>
      </p:sp>
      <p:grpSp>
        <p:nvGrpSpPr>
          <p:cNvPr id="40966" name="Group 8">
            <a:extLst>
              <a:ext uri="{FF2B5EF4-FFF2-40B4-BE49-F238E27FC236}">
                <a16:creationId xmlns:a16="http://schemas.microsoft.com/office/drawing/2014/main" id="{273368A9-865A-4BD8-804C-49AF01D49E69}"/>
              </a:ext>
            </a:extLst>
          </p:cNvPr>
          <p:cNvGrpSpPr>
            <a:grpSpLocks/>
          </p:cNvGrpSpPr>
          <p:nvPr/>
        </p:nvGrpSpPr>
        <p:grpSpPr bwMode="auto">
          <a:xfrm>
            <a:off x="3386138" y="3384550"/>
            <a:ext cx="2371725" cy="2233613"/>
            <a:chOff x="-58" y="4536"/>
            <a:chExt cx="1494" cy="1872"/>
          </a:xfrm>
        </p:grpSpPr>
        <p:sp>
          <p:nvSpPr>
            <p:cNvPr id="40971" name="Rectangle 9">
              <a:extLst>
                <a:ext uri="{FF2B5EF4-FFF2-40B4-BE49-F238E27FC236}">
                  <a16:creationId xmlns:a16="http://schemas.microsoft.com/office/drawing/2014/main" id="{96F2D3E8-57DE-40E9-8263-5EFEA838A6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8" y="4536"/>
              <a:ext cx="116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it-IT" altLang="it-IT">
                <a:solidFill>
                  <a:schemeClr val="bg2"/>
                </a:solidFill>
              </a:endParaRPr>
            </a:p>
            <a:p>
              <a:pPr lvl="1"/>
              <a:endParaRPr lang="it-IT" altLang="it-IT">
                <a:solidFill>
                  <a:schemeClr val="bg2"/>
                </a:solidFill>
              </a:endParaRPr>
            </a:p>
          </p:txBody>
        </p:sp>
        <p:sp>
          <p:nvSpPr>
            <p:cNvPr id="40972" name="Rectangle 10">
              <a:extLst>
                <a:ext uri="{FF2B5EF4-FFF2-40B4-BE49-F238E27FC236}">
                  <a16:creationId xmlns:a16="http://schemas.microsoft.com/office/drawing/2014/main" id="{495C5408-5501-44FA-8983-B061DD7444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083"/>
              <a:ext cx="1436" cy="1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it-IT" altLang="it-IT" sz="1000" b="1">
                  <a:solidFill>
                    <a:schemeClr val="bg2"/>
                  </a:solidFill>
                </a:rPr>
                <a:t>  </a:t>
              </a:r>
              <a:r>
                <a:rPr lang="it-IT" altLang="it-IT" sz="10800" b="1">
                  <a:solidFill>
                    <a:schemeClr val="bg2"/>
                  </a:solidFill>
                </a:rPr>
                <a:t> </a:t>
              </a:r>
              <a:r>
                <a:rPr lang="it-IT" altLang="it-IT" sz="1000" b="1">
                  <a:solidFill>
                    <a:schemeClr val="bg2"/>
                  </a:solidFill>
                </a:rPr>
                <a:t>                                                         </a:t>
              </a:r>
              <a:r>
                <a:rPr lang="it-IT" altLang="it-IT" sz="1400">
                  <a:solidFill>
                    <a:schemeClr val="bg2"/>
                  </a:solidFill>
                </a:rPr>
                <a:t> </a:t>
              </a:r>
            </a:p>
            <a:p>
              <a:endParaRPr lang="it-IT" altLang="it-IT" sz="1000" b="1">
                <a:solidFill>
                  <a:schemeClr val="bg2"/>
                </a:solidFill>
              </a:endParaRPr>
            </a:p>
          </p:txBody>
        </p:sp>
      </p:grpSp>
      <p:sp>
        <p:nvSpPr>
          <p:cNvPr id="40967" name="Rectangle 11">
            <a:extLst>
              <a:ext uri="{FF2B5EF4-FFF2-40B4-BE49-F238E27FC236}">
                <a16:creationId xmlns:a16="http://schemas.microsoft.com/office/drawing/2014/main" id="{F3C4F6D3-1D00-4B48-A77B-F9BE6EBC63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32163"/>
            <a:ext cx="91440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>
              <a:solidFill>
                <a:schemeClr val="bg2"/>
              </a:solidFill>
            </a:endParaRPr>
          </a:p>
        </p:txBody>
      </p:sp>
      <p:grpSp>
        <p:nvGrpSpPr>
          <p:cNvPr id="40968" name="Group 12">
            <a:extLst>
              <a:ext uri="{FF2B5EF4-FFF2-40B4-BE49-F238E27FC236}">
                <a16:creationId xmlns:a16="http://schemas.microsoft.com/office/drawing/2014/main" id="{B64D3B0A-B2A1-479F-AFA1-AA0FC64CD8E2}"/>
              </a:ext>
            </a:extLst>
          </p:cNvPr>
          <p:cNvGrpSpPr>
            <a:grpSpLocks/>
          </p:cNvGrpSpPr>
          <p:nvPr/>
        </p:nvGrpSpPr>
        <p:grpSpPr bwMode="auto">
          <a:xfrm>
            <a:off x="3386138" y="3378200"/>
            <a:ext cx="2371725" cy="2244725"/>
            <a:chOff x="-58" y="4536"/>
            <a:chExt cx="1494" cy="1881"/>
          </a:xfrm>
        </p:grpSpPr>
        <p:sp>
          <p:nvSpPr>
            <p:cNvPr id="40969" name="Rectangle 13">
              <a:extLst>
                <a:ext uri="{FF2B5EF4-FFF2-40B4-BE49-F238E27FC236}">
                  <a16:creationId xmlns:a16="http://schemas.microsoft.com/office/drawing/2014/main" id="{016D4A8B-0076-4287-9C9D-B0BD870BDA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8" y="4536"/>
              <a:ext cx="116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it-IT" altLang="it-IT">
                <a:solidFill>
                  <a:schemeClr val="bg2"/>
                </a:solidFill>
              </a:endParaRPr>
            </a:p>
            <a:p>
              <a:pPr lvl="1"/>
              <a:endParaRPr lang="it-IT" altLang="it-IT">
                <a:solidFill>
                  <a:schemeClr val="bg2"/>
                </a:solidFill>
              </a:endParaRPr>
            </a:p>
          </p:txBody>
        </p:sp>
        <p:sp>
          <p:nvSpPr>
            <p:cNvPr id="40970" name="Rectangle 14">
              <a:extLst>
                <a:ext uri="{FF2B5EF4-FFF2-40B4-BE49-F238E27FC236}">
                  <a16:creationId xmlns:a16="http://schemas.microsoft.com/office/drawing/2014/main" id="{1F41467C-8F3C-4204-9AE7-08C4953423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083"/>
              <a:ext cx="1436" cy="1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it-IT" altLang="it-IT" sz="1000" b="1">
                  <a:solidFill>
                    <a:schemeClr val="bg2"/>
                  </a:solidFill>
                </a:rPr>
                <a:t>  </a:t>
              </a:r>
              <a:r>
                <a:rPr lang="it-IT" altLang="it-IT" sz="10900" b="1">
                  <a:solidFill>
                    <a:schemeClr val="bg2"/>
                  </a:solidFill>
                </a:rPr>
                <a:t> </a:t>
              </a:r>
              <a:r>
                <a:rPr lang="it-IT" altLang="it-IT" sz="1000" b="1">
                  <a:solidFill>
                    <a:schemeClr val="bg2"/>
                  </a:solidFill>
                </a:rPr>
                <a:t>                                                         </a:t>
              </a:r>
              <a:r>
                <a:rPr lang="it-IT" altLang="it-IT" sz="1400">
                  <a:solidFill>
                    <a:schemeClr val="bg2"/>
                  </a:solidFill>
                </a:rPr>
                <a:t> </a:t>
              </a:r>
            </a:p>
            <a:p>
              <a:endParaRPr lang="it-IT" altLang="it-IT" sz="1000" b="1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7C9AA4DC-D032-4598-BA7D-E8134DCFE6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8625" y="1428750"/>
            <a:ext cx="8229600" cy="3013075"/>
          </a:xfrm>
        </p:spPr>
        <p:txBody>
          <a:bodyPr tIns="11692">
            <a:spAutoFit/>
          </a:bodyPr>
          <a:lstStyle/>
          <a:p>
            <a:pPr marL="1350963" indent="-1341438">
              <a:spcBef>
                <a:spcPts val="88"/>
              </a:spcBef>
            </a:pPr>
            <a:br>
              <a:rPr lang="it-IT" altLang="it-IT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it-IT" altLang="it-IT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it-IT" altLang="it-IT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altLang="it-IT">
                <a:latin typeface="Calibri" panose="020F0502020204030204" pitchFamily="34" charset="0"/>
                <a:cs typeface="Calibri" panose="020F0502020204030204" pitchFamily="34" charset="0"/>
              </a:rPr>
              <a:t>SICUREZZA NELLE AZIENDE  MECCANICHE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object 2">
            <a:extLst>
              <a:ext uri="{FF2B5EF4-FFF2-40B4-BE49-F238E27FC236}">
                <a16:creationId xmlns:a16="http://schemas.microsoft.com/office/drawing/2014/main" id="{18A8E836-DA4C-4D6F-A2C3-9479AF158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455613"/>
            <a:ext cx="8015288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Rectangle 17">
            <a:extLst>
              <a:ext uri="{FF2B5EF4-FFF2-40B4-BE49-F238E27FC236}">
                <a16:creationId xmlns:a16="http://schemas.microsoft.com/office/drawing/2014/main" id="{A53B39BC-7F50-4779-97DA-55381D5F7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88913"/>
            <a:ext cx="8135937" cy="457200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it-IT" sz="2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RISCHIO ELETTRICO</a:t>
            </a:r>
          </a:p>
        </p:txBody>
      </p:sp>
      <p:sp>
        <p:nvSpPr>
          <p:cNvPr id="2056" name="Rectangle 8">
            <a:extLst>
              <a:ext uri="{FF2B5EF4-FFF2-40B4-BE49-F238E27FC236}">
                <a16:creationId xmlns:a16="http://schemas.microsoft.com/office/drawing/2014/main" id="{099B4989-00F1-4CE1-BE32-EA3A4B0209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836613"/>
            <a:ext cx="8351838" cy="5256212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it-IT" sz="2000">
              <a:solidFill>
                <a:schemeClr val="tx1"/>
              </a:solidFill>
              <a:latin typeface="Tahoma" pitchFamily="34" charset="0"/>
            </a:endParaRPr>
          </a:p>
          <a:p>
            <a:pPr eaLnBrk="1" hangingPunct="1">
              <a:buFontTx/>
              <a:buChar char="•"/>
              <a:defRPr/>
            </a:pPr>
            <a:r>
              <a:rPr lang="it-IT" sz="2000">
                <a:solidFill>
                  <a:schemeClr val="tx1"/>
                </a:solidFill>
                <a:latin typeface="Tahoma" pitchFamily="34" charset="0"/>
              </a:rPr>
              <a:t> contatto diretto</a:t>
            </a:r>
          </a:p>
          <a:p>
            <a:pPr eaLnBrk="1" hangingPunct="1">
              <a:buFontTx/>
              <a:buChar char="•"/>
              <a:defRPr/>
            </a:pPr>
            <a:r>
              <a:rPr lang="it-IT" sz="2000">
                <a:solidFill>
                  <a:schemeClr val="tx1"/>
                </a:solidFill>
                <a:latin typeface="Tahoma" pitchFamily="34" charset="0"/>
              </a:rPr>
              <a:t> contatto indiretto</a:t>
            </a:r>
          </a:p>
          <a:p>
            <a:pPr eaLnBrk="1" hangingPunct="1">
              <a:buFontTx/>
              <a:buChar char="•"/>
              <a:defRPr/>
            </a:pPr>
            <a:r>
              <a:rPr lang="it-IT" sz="2000">
                <a:solidFill>
                  <a:schemeClr val="tx1"/>
                </a:solidFill>
                <a:latin typeface="Tahoma" pitchFamily="34" charset="0"/>
              </a:rPr>
              <a:t> arco elettrico</a:t>
            </a:r>
          </a:p>
          <a:p>
            <a:pPr eaLnBrk="1" hangingPunct="1">
              <a:buFontTx/>
              <a:buChar char="•"/>
              <a:defRPr/>
            </a:pPr>
            <a:r>
              <a:rPr lang="it-IT" sz="2000">
                <a:solidFill>
                  <a:schemeClr val="tx1"/>
                </a:solidFill>
                <a:latin typeface="Tahoma" pitchFamily="34" charset="0"/>
              </a:rPr>
              <a:t> incendio di origine elettrica</a:t>
            </a:r>
          </a:p>
          <a:p>
            <a:pPr eaLnBrk="1" hangingPunct="1">
              <a:defRPr/>
            </a:pPr>
            <a:endParaRPr lang="it-IT" sz="2000">
              <a:solidFill>
                <a:schemeClr val="tx1"/>
              </a:solidFill>
              <a:latin typeface="Tahoma" pitchFamily="34" charset="0"/>
            </a:endParaRPr>
          </a:p>
          <a:p>
            <a:pPr eaLnBrk="1" hangingPunct="1">
              <a:defRPr/>
            </a:pPr>
            <a:endParaRPr lang="it-IT" sz="2000">
              <a:solidFill>
                <a:schemeClr val="tx1"/>
              </a:solidFill>
              <a:latin typeface="Tahoma" pitchFamily="34" charset="0"/>
            </a:endParaRPr>
          </a:p>
          <a:p>
            <a:pPr eaLnBrk="1" hangingPunct="1">
              <a:defRPr/>
            </a:pPr>
            <a:endParaRPr lang="it-IT" sz="2000">
              <a:solidFill>
                <a:schemeClr val="tx1"/>
              </a:solidFill>
              <a:latin typeface="Tahoma" pitchFamily="34" charset="0"/>
            </a:endParaRPr>
          </a:p>
          <a:p>
            <a:pPr eaLnBrk="1" hangingPunct="1">
              <a:defRPr/>
            </a:pPr>
            <a:endParaRPr lang="it-IT" sz="2000">
              <a:solidFill>
                <a:schemeClr val="tx1"/>
              </a:solidFill>
              <a:latin typeface="Tahoma" pitchFamily="34" charset="0"/>
            </a:endParaRPr>
          </a:p>
          <a:p>
            <a:pPr eaLnBrk="1" hangingPunct="1">
              <a:defRPr/>
            </a:pPr>
            <a:endParaRPr lang="it-IT" sz="2000">
              <a:solidFill>
                <a:schemeClr val="tx1"/>
              </a:solidFill>
              <a:latin typeface="Tahoma" pitchFamily="34" charset="0"/>
            </a:endParaRPr>
          </a:p>
          <a:p>
            <a:pPr eaLnBrk="1" hangingPunct="1">
              <a:defRPr/>
            </a:pPr>
            <a:r>
              <a:rPr lang="it-IT" sz="2000">
                <a:solidFill>
                  <a:schemeClr val="tx1"/>
                </a:solidFill>
                <a:latin typeface="Tahoma" pitchFamily="34" charset="0"/>
              </a:rPr>
              <a:t>• Passaggio di corrente elettrica attraverso il corpo umano </a:t>
            </a:r>
          </a:p>
          <a:p>
            <a:pPr eaLnBrk="1" hangingPunct="1">
              <a:defRPr/>
            </a:pPr>
            <a:r>
              <a:rPr lang="it-IT" sz="2000">
                <a:solidFill>
                  <a:schemeClr val="tx1"/>
                </a:solidFill>
                <a:latin typeface="Tahoma" pitchFamily="34" charset="0"/>
              </a:rPr>
              <a:t>(elettrocuzione)</a:t>
            </a:r>
          </a:p>
          <a:p>
            <a:pPr eaLnBrk="1" hangingPunct="1">
              <a:defRPr/>
            </a:pPr>
            <a:r>
              <a:rPr lang="it-IT" sz="2000">
                <a:solidFill>
                  <a:schemeClr val="tx1"/>
                </a:solidFill>
                <a:latin typeface="Tahoma" pitchFamily="34" charset="0"/>
              </a:rPr>
              <a:t>• Elevate temperature o formazione di archi elettrici che possono </a:t>
            </a:r>
          </a:p>
          <a:p>
            <a:pPr eaLnBrk="1" hangingPunct="1">
              <a:defRPr/>
            </a:pPr>
            <a:r>
              <a:rPr lang="it-IT" sz="2000">
                <a:solidFill>
                  <a:schemeClr val="tx1"/>
                </a:solidFill>
                <a:latin typeface="Tahoma" pitchFamily="34" charset="0"/>
              </a:rPr>
              <a:t>provocare incendi o ustioni</a:t>
            </a:r>
          </a:p>
        </p:txBody>
      </p:sp>
      <p:sp>
        <p:nvSpPr>
          <p:cNvPr id="8196" name="Rectangle 12">
            <a:extLst>
              <a:ext uri="{FF2B5EF4-FFF2-40B4-BE49-F238E27FC236}">
                <a16:creationId xmlns:a16="http://schemas.microsoft.com/office/drawing/2014/main" id="{3FEB01AE-0271-4564-BB17-5FCEF0F8CD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3789363"/>
            <a:ext cx="4826000" cy="5032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0099"/>
              </a:gs>
              <a:gs pos="50000">
                <a:srgbClr val="F5B9DB"/>
              </a:gs>
              <a:gs pos="100000">
                <a:srgbClr val="FADDED"/>
              </a:gs>
            </a:gsLst>
            <a:lin ang="162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b="1">
                <a:latin typeface="Tahoma" panose="020B0604030504040204" pitchFamily="34" charset="0"/>
                <a:cs typeface="Tahoma" panose="020B0604030504040204" pitchFamily="34" charset="0"/>
              </a:rPr>
              <a:t>PRINCIPALI RISCHI</a:t>
            </a: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A1CD8D65-013B-4ACA-B346-FCCB7BBF45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052513"/>
            <a:ext cx="4826000" cy="5032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0099"/>
              </a:gs>
              <a:gs pos="50000">
                <a:srgbClr val="F5B9DB"/>
              </a:gs>
              <a:gs pos="100000">
                <a:srgbClr val="FADDED"/>
              </a:gs>
            </a:gsLst>
            <a:lin ang="162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b="1">
                <a:latin typeface="Tahoma" panose="020B0604030504040204" pitchFamily="34" charset="0"/>
                <a:cs typeface="Tahoma" panose="020B0604030504040204" pitchFamily="34" charset="0"/>
              </a:rPr>
              <a:t>PERICOLI</a:t>
            </a:r>
          </a:p>
        </p:txBody>
      </p:sp>
      <p:pic>
        <p:nvPicPr>
          <p:cNvPr id="8198" name="Picture 6" descr="75">
            <a:extLst>
              <a:ext uri="{FF2B5EF4-FFF2-40B4-BE49-F238E27FC236}">
                <a16:creationId xmlns:a16="http://schemas.microsoft.com/office/drawing/2014/main" id="{2DE65C18-1617-4ECB-BFD7-FB4F8FCC8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765175"/>
            <a:ext cx="1655763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79">
            <a:extLst>
              <a:ext uri="{FF2B5EF4-FFF2-40B4-BE49-F238E27FC236}">
                <a16:creationId xmlns:a16="http://schemas.microsoft.com/office/drawing/2014/main" id="{DBF75D6A-2E14-48FC-96F2-EDC736427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2205038"/>
            <a:ext cx="1744663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object 2">
            <a:extLst>
              <a:ext uri="{FF2B5EF4-FFF2-40B4-BE49-F238E27FC236}">
                <a16:creationId xmlns:a16="http://schemas.microsoft.com/office/drawing/2014/main" id="{CEE5C81B-BE0A-46C9-A5A4-0DDF6393F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object 2">
            <a:extLst>
              <a:ext uri="{FF2B5EF4-FFF2-40B4-BE49-F238E27FC236}">
                <a16:creationId xmlns:a16="http://schemas.microsoft.com/office/drawing/2014/main" id="{31D6364F-7A31-4C01-B607-C4FFED326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object 2">
            <a:extLst>
              <a:ext uri="{FF2B5EF4-FFF2-40B4-BE49-F238E27FC236}">
                <a16:creationId xmlns:a16="http://schemas.microsoft.com/office/drawing/2014/main" id="{93ADE859-C6C0-44F4-B652-D8FBFA948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object 2">
            <a:extLst>
              <a:ext uri="{FF2B5EF4-FFF2-40B4-BE49-F238E27FC236}">
                <a16:creationId xmlns:a16="http://schemas.microsoft.com/office/drawing/2014/main" id="{534ECD38-66BA-48BB-B123-141833A5B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object 2">
            <a:extLst>
              <a:ext uri="{FF2B5EF4-FFF2-40B4-BE49-F238E27FC236}">
                <a16:creationId xmlns:a16="http://schemas.microsoft.com/office/drawing/2014/main" id="{62FF4343-ABAC-4C67-9020-D1B464A2B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object 2">
            <a:extLst>
              <a:ext uri="{FF2B5EF4-FFF2-40B4-BE49-F238E27FC236}">
                <a16:creationId xmlns:a16="http://schemas.microsoft.com/office/drawing/2014/main" id="{5ED1F8D4-A37F-4C63-8A8C-CEC229A4B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object 2">
            <a:extLst>
              <a:ext uri="{FF2B5EF4-FFF2-40B4-BE49-F238E27FC236}">
                <a16:creationId xmlns:a16="http://schemas.microsoft.com/office/drawing/2014/main" id="{6145F432-186D-4700-A885-8C2D76514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object 2">
            <a:extLst>
              <a:ext uri="{FF2B5EF4-FFF2-40B4-BE49-F238E27FC236}">
                <a16:creationId xmlns:a16="http://schemas.microsoft.com/office/drawing/2014/main" id="{0789FDA1-55A6-404B-B699-D91B39C1B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object 2">
            <a:extLst>
              <a:ext uri="{FF2B5EF4-FFF2-40B4-BE49-F238E27FC236}">
                <a16:creationId xmlns:a16="http://schemas.microsoft.com/office/drawing/2014/main" id="{888E7746-DC65-4123-AD1F-0F775B7B4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object 2">
            <a:extLst>
              <a:ext uri="{FF2B5EF4-FFF2-40B4-BE49-F238E27FC236}">
                <a16:creationId xmlns:a16="http://schemas.microsoft.com/office/drawing/2014/main" id="{B2926AE7-4819-47C7-BA8A-89632B2ED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Rectangle 17">
            <a:extLst>
              <a:ext uri="{FF2B5EF4-FFF2-40B4-BE49-F238E27FC236}">
                <a16:creationId xmlns:a16="http://schemas.microsoft.com/office/drawing/2014/main" id="{A4286EF6-1F98-4F95-852F-D3C52CD4D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88913"/>
            <a:ext cx="8135937" cy="457200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it-IT" sz="2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RISCHIO ELETTRICO</a:t>
            </a:r>
          </a:p>
        </p:txBody>
      </p:sp>
      <p:sp>
        <p:nvSpPr>
          <p:cNvPr id="2056" name="Rectangle 8">
            <a:extLst>
              <a:ext uri="{FF2B5EF4-FFF2-40B4-BE49-F238E27FC236}">
                <a16:creationId xmlns:a16="http://schemas.microsoft.com/office/drawing/2014/main" id="{6885C569-1375-492D-A1BD-F60227BAB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836613"/>
            <a:ext cx="5832475" cy="2376487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it-IT" sz="2000">
              <a:solidFill>
                <a:schemeClr val="tx1"/>
              </a:solidFill>
              <a:latin typeface="Tahoma" pitchFamily="34" charset="0"/>
            </a:endParaRPr>
          </a:p>
          <a:p>
            <a:pPr eaLnBrk="1" hangingPunct="1">
              <a:defRPr/>
            </a:pPr>
            <a:r>
              <a:rPr lang="it-IT" sz="2000">
                <a:solidFill>
                  <a:schemeClr val="tx1"/>
                </a:solidFill>
                <a:latin typeface="Tahoma" pitchFamily="34" charset="0"/>
              </a:rPr>
              <a:t>•Messa a terra</a:t>
            </a:r>
          </a:p>
          <a:p>
            <a:pPr eaLnBrk="1" hangingPunct="1">
              <a:defRPr/>
            </a:pPr>
            <a:r>
              <a:rPr lang="it-IT" sz="2000">
                <a:solidFill>
                  <a:schemeClr val="tx1"/>
                </a:solidFill>
                <a:latin typeface="Tahoma" pitchFamily="34" charset="0"/>
              </a:rPr>
              <a:t>•Interruttori differenziali</a:t>
            </a:r>
          </a:p>
          <a:p>
            <a:pPr eaLnBrk="1" hangingPunct="1">
              <a:defRPr/>
            </a:pPr>
            <a:r>
              <a:rPr lang="it-IT" sz="2000">
                <a:solidFill>
                  <a:schemeClr val="tx1"/>
                </a:solidFill>
                <a:latin typeface="Tahoma" pitchFamily="34" charset="0"/>
              </a:rPr>
              <a:t>•Interruttori magnetotermici</a:t>
            </a:r>
          </a:p>
          <a:p>
            <a:pPr eaLnBrk="1" hangingPunct="1">
              <a:defRPr/>
            </a:pPr>
            <a:r>
              <a:rPr lang="it-IT" sz="2000">
                <a:solidFill>
                  <a:schemeClr val="tx1"/>
                </a:solidFill>
                <a:latin typeface="Tahoma" pitchFamily="34" charset="0"/>
              </a:rPr>
              <a:t>•Fusibili</a:t>
            </a:r>
          </a:p>
          <a:p>
            <a:pPr eaLnBrk="1" hangingPunct="1">
              <a:defRPr/>
            </a:pPr>
            <a:r>
              <a:rPr lang="it-IT" sz="2000">
                <a:solidFill>
                  <a:schemeClr val="tx1"/>
                </a:solidFill>
                <a:latin typeface="Tahoma" pitchFamily="34" charset="0"/>
              </a:rPr>
              <a:t>•Relè</a:t>
            </a:r>
          </a:p>
        </p:txBody>
      </p:sp>
      <p:sp>
        <p:nvSpPr>
          <p:cNvPr id="9220" name="Rectangle 12">
            <a:extLst>
              <a:ext uri="{FF2B5EF4-FFF2-40B4-BE49-F238E27FC236}">
                <a16:creationId xmlns:a16="http://schemas.microsoft.com/office/drawing/2014/main" id="{2A656002-D276-4487-8EB3-3AF875D8C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725" y="765175"/>
            <a:ext cx="4826000" cy="5032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0099"/>
              </a:gs>
              <a:gs pos="50000">
                <a:srgbClr val="F5B9DB"/>
              </a:gs>
              <a:gs pos="100000">
                <a:srgbClr val="FADDED"/>
              </a:gs>
            </a:gsLst>
            <a:lin ang="162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800" b="1">
                <a:latin typeface="Tahoma" panose="020B0604030504040204" pitchFamily="34" charset="0"/>
                <a:cs typeface="Tahoma" panose="020B0604030504040204" pitchFamily="34" charset="0"/>
              </a:rPr>
              <a:t>SISTEMI DI PROTEZIONE IMPIANTI</a:t>
            </a:r>
          </a:p>
        </p:txBody>
      </p:sp>
      <p:pic>
        <p:nvPicPr>
          <p:cNvPr id="9221" name="Picture 5" descr="2CSC40057F0001">
            <a:extLst>
              <a:ext uri="{FF2B5EF4-FFF2-40B4-BE49-F238E27FC236}">
                <a16:creationId xmlns:a16="http://schemas.microsoft.com/office/drawing/2014/main" id="{C39ADBBC-F77F-4060-BE4D-4BDA2CB2C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052513"/>
            <a:ext cx="2384425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magterdif">
            <a:extLst>
              <a:ext uri="{FF2B5EF4-FFF2-40B4-BE49-F238E27FC236}">
                <a16:creationId xmlns:a16="http://schemas.microsoft.com/office/drawing/2014/main" id="{505BAD1E-288B-4CC6-B094-3A51231D1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068638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fusibiliF">
            <a:extLst>
              <a:ext uri="{FF2B5EF4-FFF2-40B4-BE49-F238E27FC236}">
                <a16:creationId xmlns:a16="http://schemas.microsoft.com/office/drawing/2014/main" id="{9A487BEA-4DE4-4DD3-9C12-C09DD182E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429000"/>
            <a:ext cx="15113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 descr="Fusibili">
            <a:extLst>
              <a:ext uri="{FF2B5EF4-FFF2-40B4-BE49-F238E27FC236}">
                <a16:creationId xmlns:a16="http://schemas.microsoft.com/office/drawing/2014/main" id="{8BDE18A0-57F6-44A3-9FF6-2A6A4F2EE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5084763"/>
            <a:ext cx="208756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object 2">
            <a:extLst>
              <a:ext uri="{FF2B5EF4-FFF2-40B4-BE49-F238E27FC236}">
                <a16:creationId xmlns:a16="http://schemas.microsoft.com/office/drawing/2014/main" id="{D401837F-A468-4ADA-AB38-867D76D93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object 2">
            <a:extLst>
              <a:ext uri="{FF2B5EF4-FFF2-40B4-BE49-F238E27FC236}">
                <a16:creationId xmlns:a16="http://schemas.microsoft.com/office/drawing/2014/main" id="{D1858B76-E35E-4AAF-A1F9-27AE5A0EA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object 2">
            <a:extLst>
              <a:ext uri="{FF2B5EF4-FFF2-40B4-BE49-F238E27FC236}">
                <a16:creationId xmlns:a16="http://schemas.microsoft.com/office/drawing/2014/main" id="{4485E731-7DD0-4258-8807-239804567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0"/>
            <a:ext cx="8937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object 2">
            <a:extLst>
              <a:ext uri="{FF2B5EF4-FFF2-40B4-BE49-F238E27FC236}">
                <a16:creationId xmlns:a16="http://schemas.microsoft.com/office/drawing/2014/main" id="{CC62644D-95C7-43A8-AC4A-5D4291FB4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object 2">
            <a:extLst>
              <a:ext uri="{FF2B5EF4-FFF2-40B4-BE49-F238E27FC236}">
                <a16:creationId xmlns:a16="http://schemas.microsoft.com/office/drawing/2014/main" id="{90076BF0-9306-4860-B0A0-79A8DBDD2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object 2">
            <a:extLst>
              <a:ext uri="{FF2B5EF4-FFF2-40B4-BE49-F238E27FC236}">
                <a16:creationId xmlns:a16="http://schemas.microsoft.com/office/drawing/2014/main" id="{7D0124D3-AB23-4D27-BCB7-444EB2022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object 2">
            <a:extLst>
              <a:ext uri="{FF2B5EF4-FFF2-40B4-BE49-F238E27FC236}">
                <a16:creationId xmlns:a16="http://schemas.microsoft.com/office/drawing/2014/main" id="{46138829-D66F-4836-9795-357A6AFB7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object 2">
            <a:extLst>
              <a:ext uri="{FF2B5EF4-FFF2-40B4-BE49-F238E27FC236}">
                <a16:creationId xmlns:a16="http://schemas.microsoft.com/office/drawing/2014/main" id="{69053968-0A76-41ED-BAAB-7869BFC01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object 2">
            <a:extLst>
              <a:ext uri="{FF2B5EF4-FFF2-40B4-BE49-F238E27FC236}">
                <a16:creationId xmlns:a16="http://schemas.microsoft.com/office/drawing/2014/main" id="{D2FFAA70-7091-40F6-BF0A-9D1DA4402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object 2">
            <a:extLst>
              <a:ext uri="{FF2B5EF4-FFF2-40B4-BE49-F238E27FC236}">
                <a16:creationId xmlns:a16="http://schemas.microsoft.com/office/drawing/2014/main" id="{39C00382-ABD1-4CA2-9FED-DFEC6A9FD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7">
            <a:extLst>
              <a:ext uri="{FF2B5EF4-FFF2-40B4-BE49-F238E27FC236}">
                <a16:creationId xmlns:a16="http://schemas.microsoft.com/office/drawing/2014/main" id="{B8F4D403-2D97-43C3-881C-685CAA3FC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836613"/>
            <a:ext cx="8135937" cy="457200"/>
          </a:xfrm>
          <a:prstGeom prst="roundRect">
            <a:avLst>
              <a:gd name="adj" fmla="val 16667"/>
            </a:avLst>
          </a:prstGeom>
          <a:solidFill>
            <a:srgbClr val="D7E5E1"/>
          </a:solidFill>
          <a:ln w="9525" algn="ctr">
            <a:solidFill>
              <a:srgbClr val="4A7EBB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it-IT" altLang="it-IT" sz="2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Interruttore differenziale</a:t>
            </a:r>
          </a:p>
        </p:txBody>
      </p:sp>
      <p:sp>
        <p:nvSpPr>
          <p:cNvPr id="2056" name="Rectangle 8">
            <a:extLst>
              <a:ext uri="{FF2B5EF4-FFF2-40B4-BE49-F238E27FC236}">
                <a16:creationId xmlns:a16="http://schemas.microsoft.com/office/drawing/2014/main" id="{305C132C-97DE-4ADB-B75B-2434E98BD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484313"/>
            <a:ext cx="8497888" cy="5111750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9525" algn="ctr">
            <a:solidFill>
              <a:srgbClr val="BE4B48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r>
              <a:rPr lang="it-IT" sz="200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"salvavita“:    confronta continuamente la corrente  elettrica </a:t>
            </a:r>
          </a:p>
          <a:p>
            <a:pPr eaLnBrk="1" hangingPunct="1">
              <a:defRPr/>
            </a:pPr>
            <a:r>
              <a:rPr lang="it-IT" sz="200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entrante con quella uscente e scatta quando avverte </a:t>
            </a:r>
          </a:p>
          <a:p>
            <a:pPr eaLnBrk="1" hangingPunct="1">
              <a:defRPr/>
            </a:pPr>
            <a:r>
              <a:rPr lang="it-IT" sz="200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una differenza.</a:t>
            </a:r>
            <a:br>
              <a:rPr lang="it-IT" sz="200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</a:br>
            <a:endParaRPr lang="it-IT" sz="2000" b="1"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</a:endParaRPr>
          </a:p>
          <a:p>
            <a:pPr eaLnBrk="1" hangingPunct="1">
              <a:defRPr/>
            </a:pPr>
            <a:r>
              <a:rPr lang="it-IT" sz="200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I cavi  che  conducono la corrente elettrica sono generalmente </a:t>
            </a:r>
          </a:p>
          <a:p>
            <a:pPr eaLnBrk="1" hangingPunct="1">
              <a:defRPr/>
            </a:pPr>
            <a:r>
              <a:rPr lang="it-IT" sz="200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due : la </a:t>
            </a:r>
            <a:r>
              <a:rPr lang="it-IT" sz="2000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fase e il neutro</a:t>
            </a:r>
            <a:r>
              <a:rPr lang="it-IT" sz="200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; poiché la corrente </a:t>
            </a:r>
            <a:r>
              <a:rPr lang="it-IT" sz="2000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entra dalla fase</a:t>
            </a:r>
            <a:r>
              <a:rPr lang="it-IT" sz="200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, </a:t>
            </a:r>
          </a:p>
          <a:p>
            <a:pPr eaLnBrk="1" hangingPunct="1">
              <a:defRPr/>
            </a:pPr>
            <a:r>
              <a:rPr lang="it-IT" sz="200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percorre  i  circuiti  ed </a:t>
            </a:r>
            <a:r>
              <a:rPr lang="it-IT" sz="2000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esce dal neutro</a:t>
            </a:r>
            <a:r>
              <a:rPr lang="it-IT" sz="200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, in condizioni normali </a:t>
            </a:r>
          </a:p>
          <a:p>
            <a:pPr eaLnBrk="1" hangingPunct="1">
              <a:defRPr/>
            </a:pPr>
            <a:r>
              <a:rPr lang="it-IT" sz="200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quella </a:t>
            </a:r>
            <a:r>
              <a:rPr lang="it-IT" sz="2000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entrante deve essere uguale a quella uscente</a:t>
            </a:r>
            <a:r>
              <a:rPr lang="it-IT" sz="200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; se ciò </a:t>
            </a:r>
          </a:p>
          <a:p>
            <a:pPr eaLnBrk="1" hangingPunct="1">
              <a:defRPr/>
            </a:pPr>
            <a:r>
              <a:rPr lang="it-IT" sz="200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non accade significa che una parte di essa  </a:t>
            </a:r>
            <a:r>
              <a:rPr lang="it-IT" sz="2000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sta percorrendo </a:t>
            </a:r>
          </a:p>
          <a:p>
            <a:pPr eaLnBrk="1" hangingPunct="1">
              <a:defRPr/>
            </a:pPr>
            <a:r>
              <a:rPr lang="it-IT" sz="2000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strade diverse</a:t>
            </a:r>
            <a:r>
              <a:rPr lang="it-IT" sz="200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ad esempio il </a:t>
            </a:r>
            <a:r>
              <a:rPr lang="it-IT" sz="2000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corpo umano</a:t>
            </a:r>
            <a:r>
              <a:rPr lang="it-IT" sz="200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in caso di contatto </a:t>
            </a:r>
          </a:p>
          <a:p>
            <a:pPr eaLnBrk="1" hangingPunct="1">
              <a:defRPr/>
            </a:pPr>
            <a:r>
              <a:rPr lang="it-IT" sz="200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diretto  (scossa elettrica)  di un apparecchiatura collegata </a:t>
            </a:r>
          </a:p>
          <a:p>
            <a:pPr eaLnBrk="1" hangingPunct="1">
              <a:defRPr/>
            </a:pPr>
            <a:r>
              <a:rPr lang="it-IT" sz="200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all’impianto di terra.</a:t>
            </a:r>
            <a:r>
              <a:rPr lang="it-IT" sz="2000">
                <a:latin typeface="Tahoma" pitchFamily="34" charset="0"/>
              </a:rPr>
              <a:t> </a:t>
            </a:r>
            <a:endParaRPr lang="it-IT" sz="2000"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</a:endParaRPr>
          </a:p>
          <a:p>
            <a:pPr eaLnBrk="1" hangingPunct="1">
              <a:defRPr/>
            </a:pPr>
            <a:endParaRPr lang="it-IT" sz="2000"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</a:endParaRPr>
          </a:p>
          <a:p>
            <a:pPr eaLnBrk="1" hangingPunct="1">
              <a:defRPr/>
            </a:pPr>
            <a:endParaRPr lang="it-IT" sz="2000" b="1"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</a:endParaRPr>
          </a:p>
        </p:txBody>
      </p:sp>
      <p:sp>
        <p:nvSpPr>
          <p:cNvPr id="2" name="Rectangle 17">
            <a:extLst>
              <a:ext uri="{FF2B5EF4-FFF2-40B4-BE49-F238E27FC236}">
                <a16:creationId xmlns:a16="http://schemas.microsoft.com/office/drawing/2014/main" id="{15A0EC17-A3A1-4C9E-93DA-9AC9C8A4A8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88913"/>
            <a:ext cx="8135937" cy="457200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it-IT" sz="2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RISCHIO ELETTRICO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object 2">
            <a:extLst>
              <a:ext uri="{FF2B5EF4-FFF2-40B4-BE49-F238E27FC236}">
                <a16:creationId xmlns:a16="http://schemas.microsoft.com/office/drawing/2014/main" id="{BFB5B3CB-B1A7-45BD-A2C9-FE03A7D03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object 2">
            <a:extLst>
              <a:ext uri="{FF2B5EF4-FFF2-40B4-BE49-F238E27FC236}">
                <a16:creationId xmlns:a16="http://schemas.microsoft.com/office/drawing/2014/main" id="{DAD2B8D1-6904-4E7F-8A70-FE157089E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Rectangle 17">
            <a:extLst>
              <a:ext uri="{FF2B5EF4-FFF2-40B4-BE49-F238E27FC236}">
                <a16:creationId xmlns:a16="http://schemas.microsoft.com/office/drawing/2014/main" id="{0D1FB431-52E6-4C9C-A4BA-50D1D25EE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88913"/>
            <a:ext cx="8135937" cy="457200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it-IT" sz="2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RISCHIO ELETTRICO</a:t>
            </a:r>
          </a:p>
        </p:txBody>
      </p:sp>
      <p:sp>
        <p:nvSpPr>
          <p:cNvPr id="10243" name="Rectangle 8">
            <a:extLst>
              <a:ext uri="{FF2B5EF4-FFF2-40B4-BE49-F238E27FC236}">
                <a16:creationId xmlns:a16="http://schemas.microsoft.com/office/drawing/2014/main" id="{85BD4A39-8DD0-4DF8-A2F8-1A541F67FC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836613"/>
            <a:ext cx="8351838" cy="5472112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9525" algn="ctr">
            <a:solidFill>
              <a:srgbClr val="BE4B48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it-IT" altLang="it-IT" sz="2000">
              <a:latin typeface="Tahoma" pitchFamily="34" charset="0"/>
            </a:endParaRPr>
          </a:p>
          <a:p>
            <a:pPr eaLnBrk="1" hangingPunct="1">
              <a:defRPr/>
            </a:pPr>
            <a:r>
              <a:rPr lang="it-IT" altLang="it-IT" sz="2000">
                <a:latin typeface="Tahoma" pitchFamily="34" charset="0"/>
              </a:rPr>
              <a:t>Collegare una massa a terra vuol dire </a:t>
            </a:r>
            <a:r>
              <a:rPr lang="it-IT" altLang="it-IT" sz="2000" u="sng">
                <a:latin typeface="Tahoma" pitchFamily="34" charset="0"/>
              </a:rPr>
              <a:t>stabilire un collegamento </a:t>
            </a:r>
          </a:p>
          <a:p>
            <a:pPr eaLnBrk="1" hangingPunct="1">
              <a:defRPr/>
            </a:pPr>
            <a:r>
              <a:rPr lang="it-IT" altLang="it-IT" sz="2000" u="sng">
                <a:latin typeface="Tahoma" pitchFamily="34" charset="0"/>
              </a:rPr>
              <a:t>elettrico tra la massa e il terreno a potenziale zero</a:t>
            </a:r>
            <a:r>
              <a:rPr lang="it-IT" altLang="it-IT" sz="2000">
                <a:latin typeface="Tahoma" pitchFamily="34" charset="0"/>
              </a:rPr>
              <a:t>; in pratica, </a:t>
            </a:r>
          </a:p>
          <a:p>
            <a:pPr eaLnBrk="1" hangingPunct="1">
              <a:defRPr/>
            </a:pPr>
            <a:r>
              <a:rPr lang="it-IT" altLang="it-IT" sz="2000">
                <a:latin typeface="Tahoma" pitchFamily="34" charset="0"/>
              </a:rPr>
              <a:t>collegare una massa a terra vuol dire collegarla ad un dispersore </a:t>
            </a:r>
          </a:p>
          <a:p>
            <a:pPr eaLnBrk="1" hangingPunct="1">
              <a:defRPr/>
            </a:pPr>
            <a:r>
              <a:rPr lang="it-IT" altLang="it-IT" sz="2000">
                <a:latin typeface="Tahoma" pitchFamily="34" charset="0"/>
              </a:rPr>
              <a:t>cioè ad un elemento metallico in contatto elettrico con il terreno.</a:t>
            </a:r>
          </a:p>
          <a:p>
            <a:pPr eaLnBrk="1" hangingPunct="1">
              <a:defRPr/>
            </a:pPr>
            <a:endParaRPr lang="it-IT" altLang="it-IT" sz="2000">
              <a:latin typeface="Tahoma" pitchFamily="34" charset="0"/>
            </a:endParaRPr>
          </a:p>
          <a:p>
            <a:pPr eaLnBrk="1" hangingPunct="1">
              <a:defRPr/>
            </a:pPr>
            <a:r>
              <a:rPr lang="it-IT" altLang="it-IT" sz="2000">
                <a:latin typeface="Tahoma" pitchFamily="34" charset="0"/>
              </a:rPr>
              <a:t>Questo collegamento ha lo scopo di impedire che tali masse </a:t>
            </a:r>
          </a:p>
          <a:p>
            <a:pPr eaLnBrk="1" hangingPunct="1">
              <a:defRPr/>
            </a:pPr>
            <a:r>
              <a:rPr lang="it-IT" altLang="it-IT" sz="2000">
                <a:latin typeface="Tahoma" pitchFamily="34" charset="0"/>
              </a:rPr>
              <a:t>assumano, in caso di guasto, potenziali verso terra pericolosi </a:t>
            </a:r>
          </a:p>
          <a:p>
            <a:pPr eaLnBrk="1" hangingPunct="1">
              <a:defRPr/>
            </a:pPr>
            <a:r>
              <a:rPr lang="it-IT" altLang="it-IT" sz="2000">
                <a:latin typeface="Tahoma" pitchFamily="34" charset="0"/>
              </a:rPr>
              <a:t>per le persone che ne vengono a contatto, e provocare </a:t>
            </a:r>
          </a:p>
          <a:p>
            <a:pPr eaLnBrk="1" hangingPunct="1">
              <a:defRPr/>
            </a:pPr>
            <a:r>
              <a:rPr lang="it-IT" altLang="it-IT" sz="2000">
                <a:latin typeface="Tahoma" pitchFamily="34" charset="0"/>
              </a:rPr>
              <a:t>contemporaneamente l’intervento dei dispositivi di protezione </a:t>
            </a:r>
          </a:p>
          <a:p>
            <a:pPr eaLnBrk="1" hangingPunct="1">
              <a:defRPr/>
            </a:pPr>
            <a:r>
              <a:rPr lang="it-IT" altLang="it-IT" sz="2000">
                <a:latin typeface="Tahoma" pitchFamily="34" charset="0"/>
              </a:rPr>
              <a:t>(posti a monte dell’impianto elettrico) atti ad interrompere </a:t>
            </a:r>
          </a:p>
          <a:p>
            <a:pPr eaLnBrk="1" hangingPunct="1">
              <a:defRPr/>
            </a:pPr>
            <a:r>
              <a:rPr lang="it-IT" altLang="it-IT" sz="2000">
                <a:latin typeface="Tahoma" pitchFamily="34" charset="0"/>
              </a:rPr>
              <a:t>tempestivamente l’alimentazione elettrica.  </a:t>
            </a:r>
          </a:p>
          <a:p>
            <a:pPr eaLnBrk="1" hangingPunct="1">
              <a:defRPr/>
            </a:pPr>
            <a:endParaRPr lang="it-IT" altLang="it-IT" sz="2000">
              <a:latin typeface="Tahoma" pitchFamily="34" charset="0"/>
            </a:endParaRPr>
          </a:p>
          <a:p>
            <a:pPr eaLnBrk="1" hangingPunct="1">
              <a:defRPr/>
            </a:pPr>
            <a:r>
              <a:rPr lang="it-IT" altLang="it-IT" sz="2000">
                <a:latin typeface="Tahoma" pitchFamily="34" charset="0"/>
              </a:rPr>
              <a:t>Quindi l’impianto di terra deve disperdere facilmente nel terreno </a:t>
            </a:r>
          </a:p>
          <a:p>
            <a:pPr eaLnBrk="1" hangingPunct="1">
              <a:defRPr/>
            </a:pPr>
            <a:r>
              <a:rPr lang="it-IT" altLang="it-IT" sz="2000">
                <a:latin typeface="Tahoma" pitchFamily="34" charset="0"/>
              </a:rPr>
              <a:t>le correnti elettriche che si manifestano durante un guasto, in modo </a:t>
            </a:r>
          </a:p>
          <a:p>
            <a:pPr eaLnBrk="1" hangingPunct="1">
              <a:defRPr/>
            </a:pPr>
            <a:r>
              <a:rPr lang="it-IT" altLang="it-IT" sz="2000">
                <a:latin typeface="Tahoma" pitchFamily="34" charset="0"/>
              </a:rPr>
              <a:t>da abbassare il più possibile i valori delle tensioni di contatto.</a:t>
            </a:r>
            <a:r>
              <a:rPr lang="it-IT" altLang="it-IT" sz="2000" b="1">
                <a:latin typeface="Tahoma" pitchFamily="34" charset="0"/>
              </a:rPr>
              <a:t> </a:t>
            </a:r>
            <a:r>
              <a:rPr lang="it-IT" altLang="it-IT" sz="2000">
                <a:latin typeface="Tahoma" pitchFamily="34" charset="0"/>
              </a:rPr>
              <a:t> </a:t>
            </a:r>
          </a:p>
        </p:txBody>
      </p:sp>
      <p:sp>
        <p:nvSpPr>
          <p:cNvPr id="11268" name="Rectangle 12">
            <a:extLst>
              <a:ext uri="{FF2B5EF4-FFF2-40B4-BE49-F238E27FC236}">
                <a16:creationId xmlns:a16="http://schemas.microsoft.com/office/drawing/2014/main" id="{D22EB706-8D82-410F-9F5A-B058039EED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765175"/>
            <a:ext cx="4826000" cy="503238"/>
          </a:xfrm>
          <a:prstGeom prst="roundRect">
            <a:avLst>
              <a:gd name="adj" fmla="val 16667"/>
            </a:avLst>
          </a:prstGeom>
          <a:solidFill>
            <a:srgbClr val="D7E5E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b="1">
                <a:latin typeface="Tahoma" panose="020B0604030504040204" pitchFamily="34" charset="0"/>
                <a:cs typeface="Tahoma" panose="020B0604030504040204" pitchFamily="34" charset="0"/>
              </a:rPr>
              <a:t>IMPIANTI DI TERRA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Rectangle 17">
            <a:extLst>
              <a:ext uri="{FF2B5EF4-FFF2-40B4-BE49-F238E27FC236}">
                <a16:creationId xmlns:a16="http://schemas.microsoft.com/office/drawing/2014/main" id="{F4A878A2-7B0D-4BA8-BA69-E348FEA72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88913"/>
            <a:ext cx="8135937" cy="457200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it-IT" sz="2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RISCHIO ELETTRICO – MISURE PREVENTIVE</a:t>
            </a:r>
          </a:p>
        </p:txBody>
      </p:sp>
      <p:sp>
        <p:nvSpPr>
          <p:cNvPr id="2056" name="Rectangle 8">
            <a:extLst>
              <a:ext uri="{FF2B5EF4-FFF2-40B4-BE49-F238E27FC236}">
                <a16:creationId xmlns:a16="http://schemas.microsoft.com/office/drawing/2014/main" id="{789B2921-A4A6-492D-BD9C-FC39B0A56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052513"/>
            <a:ext cx="8569325" cy="5400675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r>
              <a:rPr lang="it-IT" sz="2000">
                <a:solidFill>
                  <a:schemeClr val="tx1"/>
                </a:solidFill>
                <a:latin typeface="Tahoma" pitchFamily="34" charset="0"/>
              </a:rPr>
              <a:t>Controllo dell’impianto elettrico, con specifica osservazione del </a:t>
            </a:r>
          </a:p>
          <a:p>
            <a:pPr eaLnBrk="1" hangingPunct="1">
              <a:defRPr/>
            </a:pPr>
            <a:r>
              <a:rPr lang="it-IT" sz="2000">
                <a:solidFill>
                  <a:schemeClr val="tx1"/>
                </a:solidFill>
                <a:latin typeface="Tahoma" pitchFamily="34" charset="0"/>
              </a:rPr>
              <a:t>del funzionamento dell’impianto di messa  a terra.</a:t>
            </a:r>
          </a:p>
          <a:p>
            <a:pPr eaLnBrk="1" hangingPunct="1">
              <a:defRPr/>
            </a:pPr>
            <a:endParaRPr lang="it-IT" sz="800">
              <a:solidFill>
                <a:schemeClr val="tx1"/>
              </a:solidFill>
              <a:latin typeface="Tahoma" pitchFamily="34" charset="0"/>
            </a:endParaRPr>
          </a:p>
          <a:p>
            <a:pPr eaLnBrk="1" hangingPunct="1">
              <a:defRPr/>
            </a:pPr>
            <a:r>
              <a:rPr lang="it-IT" sz="2000">
                <a:solidFill>
                  <a:schemeClr val="tx1"/>
                </a:solidFill>
                <a:latin typeface="Tahoma" pitchFamily="34" charset="0"/>
              </a:rPr>
              <a:t>Effettuata con periodicità differente:</a:t>
            </a:r>
          </a:p>
          <a:p>
            <a:pPr eaLnBrk="1" hangingPunct="1">
              <a:defRPr/>
            </a:pPr>
            <a:endParaRPr lang="it-IT" sz="800">
              <a:solidFill>
                <a:schemeClr val="tx1"/>
              </a:solidFill>
              <a:latin typeface="Tahoma" pitchFamily="34" charset="0"/>
            </a:endParaRPr>
          </a:p>
          <a:p>
            <a:pPr eaLnBrk="1" hangingPunct="1">
              <a:defRPr/>
            </a:pPr>
            <a:r>
              <a:rPr lang="it-IT" sz="2000">
                <a:solidFill>
                  <a:schemeClr val="tx1"/>
                </a:solidFill>
                <a:latin typeface="Tahoma" pitchFamily="34" charset="0"/>
              </a:rPr>
              <a:t>Ogni 2 Anni: </a:t>
            </a:r>
            <a:r>
              <a:rPr lang="it-IT" sz="2000" u="sng">
                <a:solidFill>
                  <a:schemeClr val="tx1"/>
                </a:solidFill>
                <a:latin typeface="Tahoma" pitchFamily="34" charset="0"/>
              </a:rPr>
              <a:t>per attività di tipo non ordinario</a:t>
            </a:r>
            <a:r>
              <a:rPr lang="it-IT" sz="2000">
                <a:solidFill>
                  <a:schemeClr val="tx1"/>
                </a:solidFill>
                <a:latin typeface="Tahoma" pitchFamily="34" charset="0"/>
              </a:rPr>
              <a:t>:</a:t>
            </a:r>
          </a:p>
          <a:p>
            <a:pPr eaLnBrk="1" hangingPunct="1">
              <a:defRPr/>
            </a:pPr>
            <a:r>
              <a:rPr lang="it-IT" sz="2000">
                <a:solidFill>
                  <a:schemeClr val="tx1"/>
                </a:solidFill>
                <a:latin typeface="Tahoma" pitchFamily="34" charset="0"/>
              </a:rPr>
              <a:t>	- Attività a maggior rischio incendio</a:t>
            </a:r>
          </a:p>
          <a:p>
            <a:pPr eaLnBrk="1" hangingPunct="1">
              <a:defRPr/>
            </a:pPr>
            <a:r>
              <a:rPr lang="it-IT" sz="2000">
                <a:solidFill>
                  <a:schemeClr val="tx1"/>
                </a:solidFill>
                <a:latin typeface="Tahoma" pitchFamily="34" charset="0"/>
              </a:rPr>
              <a:t>	- Cantieri </a:t>
            </a:r>
          </a:p>
          <a:p>
            <a:pPr eaLnBrk="1" hangingPunct="1">
              <a:defRPr/>
            </a:pPr>
            <a:r>
              <a:rPr lang="it-IT" sz="2000">
                <a:solidFill>
                  <a:schemeClr val="tx1"/>
                </a:solidFill>
                <a:latin typeface="Tahoma" pitchFamily="34" charset="0"/>
              </a:rPr>
              <a:t>	- Locali ad uso medico</a:t>
            </a:r>
          </a:p>
          <a:p>
            <a:pPr eaLnBrk="1" hangingPunct="1">
              <a:defRPr/>
            </a:pPr>
            <a:r>
              <a:rPr lang="it-IT" sz="2000">
                <a:solidFill>
                  <a:schemeClr val="tx1"/>
                </a:solidFill>
                <a:latin typeface="Tahoma" pitchFamily="34" charset="0"/>
              </a:rPr>
              <a:t>	- Impianti elettrici e gli impianti di protezione dalle scariche </a:t>
            </a:r>
          </a:p>
          <a:p>
            <a:pPr eaLnBrk="1" hangingPunct="1">
              <a:defRPr/>
            </a:pPr>
            <a:r>
              <a:rPr lang="it-IT" sz="2000">
                <a:solidFill>
                  <a:schemeClr val="tx1"/>
                </a:solidFill>
                <a:latin typeface="Tahoma" pitchFamily="34" charset="0"/>
              </a:rPr>
              <a:t>	  atmosferiche in luoghi con pericolo di esplosione </a:t>
            </a:r>
          </a:p>
          <a:p>
            <a:pPr eaLnBrk="1" hangingPunct="1">
              <a:defRPr/>
            </a:pPr>
            <a:endParaRPr lang="it-IT" sz="800">
              <a:solidFill>
                <a:schemeClr val="tx1"/>
              </a:solidFill>
              <a:latin typeface="Tahoma" pitchFamily="34" charset="0"/>
            </a:endParaRPr>
          </a:p>
          <a:p>
            <a:pPr eaLnBrk="1" hangingPunct="1">
              <a:defRPr/>
            </a:pPr>
            <a:r>
              <a:rPr lang="it-IT" sz="2000">
                <a:solidFill>
                  <a:schemeClr val="tx1"/>
                </a:solidFill>
                <a:latin typeface="Tahoma" pitchFamily="34" charset="0"/>
              </a:rPr>
              <a:t>Ogni 5 Anni: </a:t>
            </a:r>
            <a:r>
              <a:rPr lang="it-IT" sz="2000" u="sng">
                <a:solidFill>
                  <a:schemeClr val="tx1"/>
                </a:solidFill>
                <a:latin typeface="Tahoma" pitchFamily="34" charset="0"/>
              </a:rPr>
              <a:t>per attività di tipo ordinario.</a:t>
            </a:r>
          </a:p>
          <a:p>
            <a:pPr eaLnBrk="1" hangingPunct="1">
              <a:defRPr/>
            </a:pPr>
            <a:endParaRPr lang="it-IT" sz="2000" u="sng">
              <a:solidFill>
                <a:schemeClr val="tx1"/>
              </a:solidFill>
              <a:latin typeface="Tahoma" pitchFamily="34" charset="0"/>
            </a:endParaRPr>
          </a:p>
          <a:p>
            <a:pPr eaLnBrk="1" hangingPunct="1">
              <a:defRPr/>
            </a:pPr>
            <a:r>
              <a:rPr lang="it-IT" sz="2000">
                <a:solidFill>
                  <a:schemeClr val="tx1"/>
                </a:solidFill>
                <a:latin typeface="Tahoma" pitchFamily="34" charset="0"/>
              </a:rPr>
              <a:t>Verifiche effettuate da ORGANISMI ABILITATI dal Ministero delle </a:t>
            </a:r>
          </a:p>
          <a:p>
            <a:pPr eaLnBrk="1" hangingPunct="1">
              <a:defRPr/>
            </a:pPr>
            <a:r>
              <a:rPr lang="it-IT" sz="2000">
                <a:solidFill>
                  <a:schemeClr val="tx1"/>
                </a:solidFill>
                <a:latin typeface="Tahoma" pitchFamily="34" charset="0"/>
              </a:rPr>
              <a:t>Attività Produttive, sulla base della normativa tecnica europea UNI CEI, </a:t>
            </a:r>
          </a:p>
          <a:p>
            <a:pPr eaLnBrk="1" hangingPunct="1">
              <a:defRPr/>
            </a:pPr>
            <a:r>
              <a:rPr lang="it-IT" sz="2000">
                <a:solidFill>
                  <a:schemeClr val="tx1"/>
                </a:solidFill>
                <a:latin typeface="Tahoma" pitchFamily="34" charset="0"/>
              </a:rPr>
              <a:t>o in alternativa da Asl/Arpa. Non sono valide quindi, le verifiche </a:t>
            </a:r>
          </a:p>
          <a:p>
            <a:pPr eaLnBrk="1" hangingPunct="1">
              <a:defRPr/>
            </a:pPr>
            <a:r>
              <a:rPr lang="it-IT" sz="2000">
                <a:solidFill>
                  <a:schemeClr val="tx1"/>
                </a:solidFill>
                <a:latin typeface="Tahoma" pitchFamily="34" charset="0"/>
              </a:rPr>
              <a:t>effettuate da professionisti o imprese installatrici. </a:t>
            </a:r>
          </a:p>
        </p:txBody>
      </p:sp>
      <p:sp>
        <p:nvSpPr>
          <p:cNvPr id="12292" name="Rectangle 12">
            <a:extLst>
              <a:ext uri="{FF2B5EF4-FFF2-40B4-BE49-F238E27FC236}">
                <a16:creationId xmlns:a16="http://schemas.microsoft.com/office/drawing/2014/main" id="{C83768E2-D5EA-49F9-8FFD-CE8BFFFA55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765175"/>
            <a:ext cx="5256212" cy="5032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0099"/>
              </a:gs>
              <a:gs pos="50000">
                <a:srgbClr val="F5B9DB"/>
              </a:gs>
              <a:gs pos="100000">
                <a:srgbClr val="FADDED"/>
              </a:gs>
            </a:gsLst>
            <a:lin ang="162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800" b="1">
                <a:latin typeface="Tahoma" panose="020B0604030504040204" pitchFamily="34" charset="0"/>
                <a:cs typeface="Tahoma" panose="020B0604030504040204" pitchFamily="34" charset="0"/>
              </a:rPr>
              <a:t>Verifiche della messa a terra - </a:t>
            </a:r>
            <a:r>
              <a:rPr lang="it-IT" altLang="it-IT" sz="1800" b="1">
                <a:latin typeface="Tahoma" panose="020B0604030504040204" pitchFamily="34" charset="0"/>
              </a:rPr>
              <a:t>DPR 462/01</a:t>
            </a:r>
            <a:r>
              <a:rPr lang="it-IT" altLang="it-IT" sz="1800">
                <a:latin typeface="Tahoma" panose="020B060403050404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Rectangle 17">
            <a:extLst>
              <a:ext uri="{FF2B5EF4-FFF2-40B4-BE49-F238E27FC236}">
                <a16:creationId xmlns:a16="http://schemas.microsoft.com/office/drawing/2014/main" id="{103C414F-477C-49AF-B1FB-86C3FE182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88913"/>
            <a:ext cx="8135937" cy="457200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it-IT" sz="2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RISCHIO ELETTRICO</a:t>
            </a: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C580B41D-928C-48CA-AC57-FD860FA1B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692150"/>
            <a:ext cx="8604250" cy="503238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it-IT" sz="2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USO IMPROPRIO DELLE ATTREZZATURE ELETRICHE </a:t>
            </a:r>
          </a:p>
        </p:txBody>
      </p:sp>
      <p:pic>
        <p:nvPicPr>
          <p:cNvPr id="13316" name="Picture 4" descr="Ripostiglio e quadro elettrico">
            <a:extLst>
              <a:ext uri="{FF2B5EF4-FFF2-40B4-BE49-F238E27FC236}">
                <a16:creationId xmlns:a16="http://schemas.microsoft.com/office/drawing/2014/main" id="{B0579196-A08C-4465-B9E7-F5E625EAC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12875"/>
            <a:ext cx="32194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>
            <a:extLst>
              <a:ext uri="{FF2B5EF4-FFF2-40B4-BE49-F238E27FC236}">
                <a16:creationId xmlns:a16="http://schemas.microsoft.com/office/drawing/2014/main" id="{5AF6131A-84D3-46EE-83F3-D960DD60B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412875"/>
            <a:ext cx="2790825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>
            <a:extLst>
              <a:ext uri="{FF2B5EF4-FFF2-40B4-BE49-F238E27FC236}">
                <a16:creationId xmlns:a16="http://schemas.microsoft.com/office/drawing/2014/main" id="{2895FF24-ADEB-49E1-8DC4-ADB7CF672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429000"/>
            <a:ext cx="2809875" cy="294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>
        <a:spAutoFit/>
      </a:bodyPr>
      <a:lstStyle>
        <a:defPPr algn="ctr">
          <a:defRPr sz="1800" dirty="0" smtClean="0">
            <a:latin typeface="Tahoma" pitchFamily="34" charset="0"/>
            <a:cs typeface="Tahoma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2143</TotalTime>
  <Words>4425</Words>
  <Application>Microsoft Office PowerPoint</Application>
  <PresentationFormat>Presentazione su schermo (4:3)</PresentationFormat>
  <Paragraphs>401</Paragraphs>
  <Slides>61</Slides>
  <Notes>3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0</vt:i4>
      </vt:variant>
      <vt:variant>
        <vt:lpstr>Titoli diapositive</vt:lpstr>
      </vt:variant>
      <vt:variant>
        <vt:i4>61</vt:i4>
      </vt:variant>
    </vt:vector>
  </HeadingPairs>
  <TitlesOfParts>
    <vt:vector size="70" baseType="lpstr">
      <vt:lpstr>Times New Roman</vt:lpstr>
      <vt:lpstr>Arial</vt:lpstr>
      <vt:lpstr>Calibri</vt:lpstr>
      <vt:lpstr>Tahoma</vt:lpstr>
      <vt:lpstr>Comic Sans MS</vt:lpstr>
      <vt:lpstr>Arial Unicode MS</vt:lpstr>
      <vt:lpstr>Wingdings</vt:lpstr>
      <vt:lpstr>Symbol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gestione della sicurezza al videoterminale si articola nei seguenti momenti: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  SICUREZZA NELLE AZIENDE  MECCANICHE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pinocchio</dc:creator>
  <cp:lastModifiedBy>IS MORANO</cp:lastModifiedBy>
  <cp:revision>250</cp:revision>
  <dcterms:created xsi:type="dcterms:W3CDTF">2001-12-10T08:24:40Z</dcterms:created>
  <dcterms:modified xsi:type="dcterms:W3CDTF">2021-09-23T08:42:49Z</dcterms:modified>
</cp:coreProperties>
</file>